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312" r:id="rId3"/>
    <p:sldId id="404" r:id="rId4"/>
    <p:sldId id="405" r:id="rId5"/>
    <p:sldId id="403" r:id="rId6"/>
    <p:sldId id="406" r:id="rId7"/>
    <p:sldId id="400" r:id="rId8"/>
    <p:sldId id="407" r:id="rId9"/>
    <p:sldId id="410" r:id="rId10"/>
    <p:sldId id="408" r:id="rId11"/>
    <p:sldId id="409" r:id="rId12"/>
    <p:sldId id="302" r:id="rId13"/>
    <p:sldId id="346" r:id="rId14"/>
    <p:sldId id="374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73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87" r:id="rId35"/>
    <p:sldId id="398" r:id="rId36"/>
    <p:sldId id="411" r:id="rId37"/>
    <p:sldId id="412" r:id="rId38"/>
    <p:sldId id="413" r:id="rId39"/>
    <p:sldId id="416" r:id="rId40"/>
    <p:sldId id="415" r:id="rId41"/>
    <p:sldId id="388" r:id="rId42"/>
    <p:sldId id="402" r:id="rId43"/>
    <p:sldId id="418" r:id="rId44"/>
    <p:sldId id="419" r:id="rId45"/>
    <p:sldId id="420" r:id="rId46"/>
    <p:sldId id="389" r:id="rId47"/>
    <p:sldId id="306" r:id="rId48"/>
    <p:sldId id="297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E66"/>
    <a:srgbClr val="E26C22"/>
    <a:srgbClr val="BACAD1"/>
    <a:srgbClr val="FFFFFF"/>
    <a:srgbClr val="10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9" autoAdjust="0"/>
    <p:restoredTop sz="94330" autoAdjust="0"/>
  </p:normalViewPr>
  <p:slideViewPr>
    <p:cSldViewPr snapToGrid="0">
      <p:cViewPr varScale="1">
        <p:scale>
          <a:sx n="74" d="100"/>
          <a:sy n="74" d="100"/>
        </p:scale>
        <p:origin x="2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5804A-493C-4547-A985-C8110F12C94C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12CC2-6224-4E09-B4B6-B91873E439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15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A1F56-DF40-43A9-B275-993220A8E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231ED0-5321-4BC4-ADE2-5A9F1DCE3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080FB2-2F58-4A11-938C-EDA8188F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6B6C30-978B-4BBB-9A91-B62EBD0CA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E84FB0-7DA0-440B-B5F4-894A76E6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33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F4C9C9-EAC7-4AFE-80D8-95C76E06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B7B07C-3BB7-45E1-9C38-790DC1633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FD2032-5174-4514-92D4-5C05B833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1B7281-F254-4213-ABD3-53D1BBB2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9912D9-12D3-47FA-893D-71110719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134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D60A35-B9B2-40CD-A492-8D86B66D55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2C0C32-2DA7-43AF-86EC-45103DEDE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E922A7-B601-4A7B-B25D-3E468AB6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9301B-0BE0-4DFF-8BC4-FCF9BC64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FFA043-077B-4D31-B4E5-B5217507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2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761D0-5C34-4722-B55D-23F6DAFC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EA1855-A8D3-4034-A8ED-0711D4C2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304501-B682-415B-9469-51615748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341FE5-B7EA-45C8-9E67-BACEC304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070FE-E27F-4F0E-811A-78F7692C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51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E33A24-CB1D-4051-97A6-CCCF3E0CF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0F8CDB-07D4-481F-982C-08FD90A9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41A6D5-3435-49A2-9691-97B0E20B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F1EB28-4689-40F8-9C9B-EAA78BFE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C0059C-6C6F-4038-A432-B2FC8C6B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2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46437-972F-47FE-B6EF-73F62C7E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8F74E-DDFA-440B-9071-201FCECEE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6B95A7-2B6C-4CE2-9DFD-44E40F81D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F51D6B-D85B-4B2A-9245-F2AF3CFB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CAB136-972C-404D-9AE5-CE36A4866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3CE96A-D19C-4F06-B3DB-038E51E6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41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D900B-9730-4D96-87D1-7DBF03B76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B22C6C-D36E-4681-996D-67F1310FA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83585B-7A4F-48D4-889D-DFFBC1152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30AC75-F2DC-4C74-A743-E941086E7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7ED0EE0-FC63-41A7-B459-CB25CBAF6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7E49B65-D724-4CBD-AE58-42AA2616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3F78653-44F1-4247-8D06-0350493B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4F7F6BA-3901-4254-A0C3-9104997E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10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7666F-702B-4334-943C-C126F7BB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FCA970B-D7DF-48DC-ADF4-C001E704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5EF7DA-4C13-406C-9D77-C421BA54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7ECE5C-DBA4-4B71-8A48-4E35A4D2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28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E61B83D-A7EC-492F-AE99-F78E9311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9AE4FF5-6645-4225-85B5-108BCFF1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6DAE35-F6F1-43E3-968D-D8CB38DC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21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4AD7E-5B96-4E5F-A725-49E7812C7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1B508B-67C8-436A-AFDB-F809ACC59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BC63E9-203A-42F3-BCAE-EA4B5D511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A47499-5E05-48DA-9554-A8D4E4DF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03116-0D70-412F-9FDA-05E52390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C91C7E-A500-47CB-B5C4-78F93C16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92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41F38-2D40-4F48-B255-906E6596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6DD1AF9-58CD-455B-B8EF-36DC33845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B094F7-2541-498D-8A27-2B7041BBB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DF4F0E-F47F-41A9-B465-7AA2DA61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0A2F00-3943-4981-88EB-F602F92C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A9F55C-1631-4119-BF05-C2D9AE65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83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8E197-B97E-4797-8B1B-4E3FADF8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F071B5-AFA0-4466-8641-7331F01C2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7B8AE0-C795-425A-9EED-DCA0FE752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29E0-B536-4072-AF01-926001414561}" type="datetimeFigureOut">
              <a:rPr lang="ru-RU" smtClean="0"/>
              <a:t>07.12.2020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0E37D-82CE-437E-8AF4-B5ADC8A05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92E18D-BFC0-48DD-97FD-7EEECFB0B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5A91-C25C-486F-B3E9-51914A3EDA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630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logicalclocks.com/blog/feature-store-vs-data-warehouse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logicalclocks.com/blog/feature-store-vs-data-warehouse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gicalclocks.com/blog/feature-store-vs-data-warehouse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ogicalclocks.com/blog/feature-store-vs-data-warehouse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6EF1A-0BCD-403E-8D7C-CDF6EC8BF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A9C12A-E1C7-48B0-A857-5B88AFE8A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29335"/>
            <a:ext cx="9144000" cy="1655762"/>
          </a:xfrm>
        </p:spPr>
        <p:txBody>
          <a:bodyPr/>
          <a:lstStyle/>
          <a:p>
            <a:br>
              <a:rPr lang="en-US" dirty="0">
                <a:solidFill>
                  <a:srgbClr val="1A4E66"/>
                </a:solidFill>
              </a:rPr>
            </a:br>
            <a:r>
              <a:rPr lang="en-US" dirty="0">
                <a:solidFill>
                  <a:srgbClr val="1A4E66"/>
                </a:solidFill>
              </a:rPr>
              <a:t>SELEZNEV ARTEM</a:t>
            </a:r>
            <a:br>
              <a:rPr lang="en-US" dirty="0">
                <a:solidFill>
                  <a:srgbClr val="1A4E66"/>
                </a:solidFill>
              </a:rPr>
            </a:br>
            <a:r>
              <a:rPr lang="en-US" dirty="0">
                <a:solidFill>
                  <a:srgbClr val="1A4E66"/>
                </a:solidFill>
              </a:rPr>
              <a:t>SENIOR DE </a:t>
            </a:r>
            <a:r>
              <a:rPr lang="en-US" dirty="0">
                <a:solidFill>
                  <a:srgbClr val="E26C22"/>
                </a:solidFill>
              </a:rPr>
              <a:t>@</a:t>
            </a:r>
            <a:r>
              <a:rPr lang="en-US" dirty="0"/>
              <a:t> </a:t>
            </a:r>
            <a:r>
              <a:rPr lang="en-US" dirty="0">
                <a:solidFill>
                  <a:srgbClr val="1A4E66"/>
                </a:solidFill>
              </a:rPr>
              <a:t>SBER</a:t>
            </a:r>
            <a:endParaRPr lang="ru-RU" dirty="0">
              <a:solidFill>
                <a:srgbClr val="1A4E66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83CCFCC-93CC-430A-B0E6-0954E9CC5128}"/>
              </a:ext>
            </a:extLst>
          </p:cNvPr>
          <p:cNvGrpSpPr/>
          <p:nvPr/>
        </p:nvGrpSpPr>
        <p:grpSpPr>
          <a:xfrm>
            <a:off x="4541291" y="1057968"/>
            <a:ext cx="3109416" cy="1749047"/>
            <a:chOff x="661917" y="2125094"/>
            <a:chExt cx="7620000" cy="4286250"/>
          </a:xfrm>
        </p:grpSpPr>
        <p:pic>
          <p:nvPicPr>
            <p:cNvPr id="1026" name="Picture 2" descr="Queue Shop Stock Illustrations – 1,030 Queue Shop Stock Illustrations,  Vectors &amp; Clipart - Dreamstime">
              <a:extLst>
                <a:ext uri="{FF2B5EF4-FFF2-40B4-BE49-F238E27FC236}">
                  <a16:creationId xmlns:a16="http://schemas.microsoft.com/office/drawing/2014/main" id="{95E16A28-9FAF-4167-83F3-5AAA17838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7875">
                          <a14:foregroundMark x1="44875" y1="60222" x2="44875" y2="60222"/>
                          <a14:foregroundMark x1="54125" y1="62222" x2="54125" y2="62222"/>
                          <a14:foregroundMark x1="44375" y1="52667" x2="44375" y2="52667"/>
                          <a14:foregroundMark x1="44375" y1="50000" x2="44375" y2="50000"/>
                          <a14:foregroundMark x1="44625" y1="50444" x2="46125" y2="54222"/>
                          <a14:foregroundMark x1="43125" y1="77778" x2="43375" y2="65111"/>
                          <a14:foregroundMark x1="45000" y1="75778" x2="44875" y2="58667"/>
                          <a14:foregroundMark x1="96625" y1="27778" x2="79875" y2="18444"/>
                          <a14:foregroundMark x1="79875" y1="18444" x2="71750" y2="19556"/>
                          <a14:foregroundMark x1="71750" y1="19556" x2="64375" y2="27111"/>
                          <a14:foregroundMark x1="64375" y1="27111" x2="59625" y2="38000"/>
                          <a14:foregroundMark x1="59625" y1="38000" x2="57000" y2="53778"/>
                          <a14:foregroundMark x1="57000" y1="53778" x2="50500" y2="52889"/>
                          <a14:foregroundMark x1="50500" y1="52889" x2="44000" y2="47333"/>
                          <a14:foregroundMark x1="44000" y1="47333" x2="35500" y2="73111"/>
                          <a14:foregroundMark x1="35500" y1="73111" x2="36250" y2="84444"/>
                          <a14:foregroundMark x1="36250" y1="84444" x2="45625" y2="88444"/>
                          <a14:foregroundMark x1="45625" y1="88444" x2="77000" y2="85778"/>
                          <a14:foregroundMark x1="77000" y1="85778" x2="84500" y2="78667"/>
                          <a14:foregroundMark x1="84500" y1="78667" x2="93875" y2="26889"/>
                          <a14:foregroundMark x1="93875" y1="26889" x2="93000" y2="25333"/>
                          <a14:foregroundMark x1="97375" y1="26889" x2="90875" y2="20444"/>
                          <a14:foregroundMark x1="90875" y1="20444" x2="72250" y2="20444"/>
                          <a14:foregroundMark x1="72250" y1="20444" x2="64625" y2="23333"/>
                          <a14:foregroundMark x1="64625" y1="23333" x2="62875" y2="34444"/>
                          <a14:foregroundMark x1="62875" y1="34444" x2="69250" y2="46889"/>
                          <a14:foregroundMark x1="69250" y1="46889" x2="80125" y2="54000"/>
                          <a14:foregroundMark x1="80125" y1="54000" x2="87375" y2="52667"/>
                          <a14:foregroundMark x1="87375" y1="52667" x2="96750" y2="28667"/>
                          <a14:foregroundMark x1="96750" y1="28667" x2="90500" y2="20444"/>
                          <a14:foregroundMark x1="90500" y1="20444" x2="81250" y2="17333"/>
                          <a14:foregroundMark x1="69250" y1="51778" x2="46250" y2="66000"/>
                          <a14:foregroundMark x1="87375" y1="16000" x2="78500" y2="16667"/>
                          <a14:foregroundMark x1="78500" y1="16667" x2="54500" y2="58889"/>
                          <a14:foregroundMark x1="54500" y1="58889" x2="40625" y2="65111"/>
                          <a14:foregroundMark x1="40625" y1="65111" x2="42125" y2="45778"/>
                          <a14:foregroundMark x1="42125" y1="45778" x2="35250" y2="42667"/>
                          <a14:foregroundMark x1="35250" y1="42667" x2="29250" y2="36222"/>
                          <a14:foregroundMark x1="29250" y1="36222" x2="14125" y2="36222"/>
                          <a14:foregroundMark x1="14125" y1="36222" x2="6875" y2="44444"/>
                          <a14:foregroundMark x1="6875" y1="44444" x2="1625" y2="64667"/>
                          <a14:foregroundMark x1="1625" y1="64667" x2="1625" y2="89778"/>
                          <a14:foregroundMark x1="1625" y1="89778" x2="6875" y2="99111"/>
                          <a14:foregroundMark x1="6875" y1="99111" x2="82250" y2="85556"/>
                          <a14:foregroundMark x1="82250" y1="85556" x2="89000" y2="60444"/>
                          <a14:foregroundMark x1="89000" y1="60444" x2="95000" y2="48444"/>
                          <a14:foregroundMark x1="95000" y1="48444" x2="97875" y2="32889"/>
                          <a14:foregroundMark x1="97875" y1="32889" x2="95125" y2="19556"/>
                          <a14:foregroundMark x1="95125" y1="19556" x2="87625" y2="14889"/>
                          <a14:foregroundMark x1="87625" y1="14889" x2="84125" y2="1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17" y="2125094"/>
              <a:ext cx="7620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C7191BC9-89F8-4EA8-9717-F1FDD7AD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8618" y="3875964"/>
              <a:ext cx="1486810" cy="319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880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 ACTION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247626" y="4981432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D73B35-20CC-487E-AD79-A5D0C119C4B4}"/>
              </a:ext>
            </a:extLst>
          </p:cNvPr>
          <p:cNvSpPr/>
          <p:nvPr/>
        </p:nvSpPr>
        <p:spPr>
          <a:xfrm>
            <a:off x="5813715" y="1817427"/>
            <a:ext cx="4599296" cy="102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ACA204-2142-4035-8A8E-82FCEC6A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50" y="1730292"/>
            <a:ext cx="8524100" cy="45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9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 ACTION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247626" y="4872250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D73B35-20CC-487E-AD79-A5D0C119C4B4}"/>
              </a:ext>
            </a:extLst>
          </p:cNvPr>
          <p:cNvSpPr/>
          <p:nvPr/>
        </p:nvSpPr>
        <p:spPr>
          <a:xfrm>
            <a:off x="5813715" y="1817427"/>
            <a:ext cx="4599296" cy="102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ACA204-2142-4035-8A8E-82FCEC6A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50" y="3427784"/>
            <a:ext cx="4954729" cy="266098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A75C989-8D08-48DE-B969-D65A52020A0B}"/>
              </a:ext>
            </a:extLst>
          </p:cNvPr>
          <p:cNvSpPr/>
          <p:nvPr/>
        </p:nvSpPr>
        <p:spPr>
          <a:xfrm>
            <a:off x="1750216" y="2377069"/>
            <a:ext cx="9197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https://github.com/great-expectations/great_expectations_action</a:t>
            </a:r>
          </a:p>
        </p:txBody>
      </p:sp>
    </p:spTree>
    <p:extLst>
      <p:ext uri="{BB962C8B-B14F-4D97-AF65-F5344CB8AC3E}">
        <p14:creationId xmlns:p14="http://schemas.microsoft.com/office/powerpoint/2010/main" val="295459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Problem Solving Survival Kit. The basic skills you'll need to tackle… |  by Chris Cooney | Better Programming | Medium">
            <a:extLst>
              <a:ext uri="{FF2B5EF4-FFF2-40B4-BE49-F238E27FC236}">
                <a16:creationId xmlns:a16="http://schemas.microsoft.com/office/drawing/2014/main" id="{81DB814D-0B1E-4A2E-941E-9311616C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130" y="2766218"/>
            <a:ext cx="6122057" cy="457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FE6D23-84F6-48F2-BBF1-2C42E00C9E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4E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447A-7B88-4F44-82A7-C8A5AC37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21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26C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PROBLEM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6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1BA635-EEA6-4573-9737-B0E19EFAAFF6}"/>
              </a:ext>
            </a:extLst>
          </p:cNvPr>
          <p:cNvSpPr/>
          <p:nvPr/>
        </p:nvSpPr>
        <p:spPr>
          <a:xfrm>
            <a:off x="343160" y="5801003"/>
            <a:ext cx="4599296" cy="2579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56B109-09D6-40F0-A453-3AE0B9ED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7" y="2679045"/>
            <a:ext cx="28289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9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B4F295-559E-4C05-B714-187C25D6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1" y="1991187"/>
            <a:ext cx="1376458" cy="1222089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12A26AC-99F8-4BAE-B066-3C3D39CBB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19581"/>
              </p:ext>
            </p:extLst>
          </p:nvPr>
        </p:nvGraphicFramePr>
        <p:xfrm>
          <a:off x="2885008" y="2118754"/>
          <a:ext cx="6421983" cy="966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13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2507828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357624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405718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9318" marR="9318" marT="9318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937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B4F295-559E-4C05-B714-187C25D6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1" y="1991187"/>
            <a:ext cx="1376458" cy="1222089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12A26AC-99F8-4BAE-B066-3C3D39CBB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62500"/>
              </p:ext>
            </p:extLst>
          </p:nvPr>
        </p:nvGraphicFramePr>
        <p:xfrm>
          <a:off x="2885008" y="2118754"/>
          <a:ext cx="6421983" cy="966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13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2507828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357624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405718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9318" marR="9318" marT="9318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7C932EE-0B40-4C15-B5D1-2D2884C4FB35}"/>
              </a:ext>
            </a:extLst>
          </p:cNvPr>
          <p:cNvCxnSpPr>
            <a:cxnSpLocks/>
          </p:cNvCxnSpPr>
          <p:nvPr/>
        </p:nvCxnSpPr>
        <p:spPr>
          <a:xfrm flipH="1">
            <a:off x="7792872" y="3213276"/>
            <a:ext cx="1" cy="1003882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id="{A524F21A-8D0D-41FE-A413-E4E8BFD4D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571" y="4514777"/>
            <a:ext cx="1448602" cy="106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16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/ Spark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16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16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</a:t>
            </a:r>
          </a:p>
        </p:txBody>
      </p:sp>
    </p:spTree>
    <p:extLst>
      <p:ext uri="{BB962C8B-B14F-4D97-AF65-F5344CB8AC3E}">
        <p14:creationId xmlns:p14="http://schemas.microsoft.com/office/powerpoint/2010/main" val="1840192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B4F295-559E-4C05-B714-187C25D6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1" y="1991187"/>
            <a:ext cx="1376458" cy="1222089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12A26AC-99F8-4BAE-B066-3C3D39CBB803}"/>
              </a:ext>
            </a:extLst>
          </p:cNvPr>
          <p:cNvGraphicFramePr>
            <a:graphicFrameLocks noGrp="1"/>
          </p:cNvGraphicFramePr>
          <p:nvPr/>
        </p:nvGraphicFramePr>
        <p:xfrm>
          <a:off x="2885008" y="2118754"/>
          <a:ext cx="6421983" cy="966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13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2507828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357624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405718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9318" marR="9318" marT="9318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86EC620-C617-48BD-BAFE-14976FB0F18D}"/>
              </a:ext>
            </a:extLst>
          </p:cNvPr>
          <p:cNvGrpSpPr/>
          <p:nvPr/>
        </p:nvGrpSpPr>
        <p:grpSpPr>
          <a:xfrm>
            <a:off x="8461611" y="4730572"/>
            <a:ext cx="2302208" cy="1466985"/>
            <a:chOff x="8461611" y="4730572"/>
            <a:chExt cx="2302208" cy="146698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CC2AD58-2118-4EEC-9867-788A38448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6531" y="4730572"/>
              <a:ext cx="1157288" cy="1466985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634EC2F-DD37-4689-A170-DD70768D1F85}"/>
                </a:ext>
              </a:extLst>
            </p:cNvPr>
            <p:cNvSpPr/>
            <p:nvPr/>
          </p:nvSpPr>
          <p:spPr>
            <a:xfrm>
              <a:off x="8461611" y="5716318"/>
              <a:ext cx="1284855" cy="3842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2952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B4F295-559E-4C05-B714-187C25D6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1" y="1991187"/>
            <a:ext cx="1376458" cy="1222089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12A26AC-99F8-4BAE-B066-3C3D39CBB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169014"/>
              </p:ext>
            </p:extLst>
          </p:nvPr>
        </p:nvGraphicFramePr>
        <p:xfrm>
          <a:off x="2885008" y="2118754"/>
          <a:ext cx="6421983" cy="966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13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2507828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357624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405718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9318" marR="9318" marT="9318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86EC620-C617-48BD-BAFE-14976FB0F18D}"/>
              </a:ext>
            </a:extLst>
          </p:cNvPr>
          <p:cNvGrpSpPr/>
          <p:nvPr/>
        </p:nvGrpSpPr>
        <p:grpSpPr>
          <a:xfrm>
            <a:off x="8461611" y="4730572"/>
            <a:ext cx="2302208" cy="1466985"/>
            <a:chOff x="8461611" y="4730572"/>
            <a:chExt cx="2302208" cy="146698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CC2AD58-2118-4EEC-9867-788A38448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6531" y="4730572"/>
              <a:ext cx="1157288" cy="1466985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634EC2F-DD37-4689-A170-DD70768D1F85}"/>
                </a:ext>
              </a:extLst>
            </p:cNvPr>
            <p:cNvSpPr/>
            <p:nvPr/>
          </p:nvSpPr>
          <p:spPr>
            <a:xfrm>
              <a:off x="8461611" y="5716318"/>
              <a:ext cx="1284855" cy="3842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2785D3FA-E707-4137-90A8-E7B8D188A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799525"/>
              </p:ext>
            </p:extLst>
          </p:nvPr>
        </p:nvGraphicFramePr>
        <p:xfrm>
          <a:off x="2885008" y="5133595"/>
          <a:ext cx="6421984" cy="980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604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1327019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327019">
                  <a:extLst>
                    <a:ext uri="{9D8B030D-6E8A-4147-A177-3AD203B41FA5}">
                      <a16:colId xmlns:a16="http://schemas.microsoft.com/office/drawing/2014/main" val="424394899"/>
                    </a:ext>
                  </a:extLst>
                </a:gridCol>
                <a:gridCol w="1357624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405718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promo_id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9318" marR="9318" marT="9318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AFP99BC</a:t>
                      </a: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49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B4F295-559E-4C05-B714-187C25D6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1" y="1991187"/>
            <a:ext cx="1376458" cy="1222089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12A26AC-99F8-4BAE-B066-3C3D39CBB803}"/>
              </a:ext>
            </a:extLst>
          </p:cNvPr>
          <p:cNvGraphicFramePr>
            <a:graphicFrameLocks noGrp="1"/>
          </p:cNvGraphicFramePr>
          <p:nvPr/>
        </p:nvGraphicFramePr>
        <p:xfrm>
          <a:off x="2885008" y="2118754"/>
          <a:ext cx="6421983" cy="966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0813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2507828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357624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405718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9318" marR="9318" marT="9318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86EC620-C617-48BD-BAFE-14976FB0F18D}"/>
              </a:ext>
            </a:extLst>
          </p:cNvPr>
          <p:cNvGrpSpPr/>
          <p:nvPr/>
        </p:nvGrpSpPr>
        <p:grpSpPr>
          <a:xfrm>
            <a:off x="8461611" y="4730572"/>
            <a:ext cx="2302208" cy="1466985"/>
            <a:chOff x="8461611" y="4730572"/>
            <a:chExt cx="2302208" cy="146698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CC2AD58-2118-4EEC-9867-788A38448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6531" y="4730572"/>
              <a:ext cx="1157288" cy="1466985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634EC2F-DD37-4689-A170-DD70768D1F85}"/>
                </a:ext>
              </a:extLst>
            </p:cNvPr>
            <p:cNvSpPr/>
            <p:nvPr/>
          </p:nvSpPr>
          <p:spPr>
            <a:xfrm>
              <a:off x="8461611" y="5716318"/>
              <a:ext cx="1284855" cy="3842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2785D3FA-E707-4137-90A8-E7B8D188AACD}"/>
              </a:ext>
            </a:extLst>
          </p:cNvPr>
          <p:cNvGraphicFramePr>
            <a:graphicFrameLocks noGrp="1"/>
          </p:cNvGraphicFramePr>
          <p:nvPr/>
        </p:nvGraphicFramePr>
        <p:xfrm>
          <a:off x="2885008" y="5133595"/>
          <a:ext cx="6421984" cy="980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604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1327019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327019">
                  <a:extLst>
                    <a:ext uri="{9D8B030D-6E8A-4147-A177-3AD203B41FA5}">
                      <a16:colId xmlns:a16="http://schemas.microsoft.com/office/drawing/2014/main" val="424394899"/>
                    </a:ext>
                  </a:extLst>
                </a:gridCol>
                <a:gridCol w="1357624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405718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promo_id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483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9318" marR="9318" marT="9318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AFP99BC</a:t>
                      </a: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318" marR="9318" marT="931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B1EDC11-EF19-4F43-8045-D9E2A4AA7D36}"/>
              </a:ext>
            </a:extLst>
          </p:cNvPr>
          <p:cNvCxnSpPr>
            <a:cxnSpLocks/>
          </p:cNvCxnSpPr>
          <p:nvPr/>
        </p:nvCxnSpPr>
        <p:spPr>
          <a:xfrm flipH="1">
            <a:off x="7792873" y="3213276"/>
            <a:ext cx="1" cy="348790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>
            <a:extLst>
              <a:ext uri="{FF2B5EF4-FFF2-40B4-BE49-F238E27FC236}">
                <a16:creationId xmlns:a16="http://schemas.microsoft.com/office/drawing/2014/main" id="{9DCB7B10-6A9E-42AD-91A6-4EF8F6359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572" y="3594895"/>
            <a:ext cx="1448602" cy="106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16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/ Spark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16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16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4E885FA-B0A6-42D1-B029-87E25B86661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792873" y="4657237"/>
            <a:ext cx="0" cy="337846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910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B4F295-559E-4C05-B714-187C25D6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1" y="1991187"/>
            <a:ext cx="1376458" cy="1222089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12A26AC-99F8-4BAE-B066-3C3D39CBB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490396"/>
              </p:ext>
            </p:extLst>
          </p:nvPr>
        </p:nvGraphicFramePr>
        <p:xfrm>
          <a:off x="2885008" y="2118754"/>
          <a:ext cx="4730431" cy="712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689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1847265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000025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035452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0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ru-RU" sz="10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86EC620-C617-48BD-BAFE-14976FB0F18D}"/>
              </a:ext>
            </a:extLst>
          </p:cNvPr>
          <p:cNvGrpSpPr/>
          <p:nvPr/>
        </p:nvGrpSpPr>
        <p:grpSpPr>
          <a:xfrm>
            <a:off x="343160" y="4657237"/>
            <a:ext cx="2047164" cy="1304469"/>
            <a:chOff x="8461611" y="4730572"/>
            <a:chExt cx="2302208" cy="146698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CC2AD58-2118-4EEC-9867-788A38448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6531" y="4730572"/>
              <a:ext cx="1157288" cy="1466985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634EC2F-DD37-4689-A170-DD70768D1F85}"/>
                </a:ext>
              </a:extLst>
            </p:cNvPr>
            <p:cNvSpPr/>
            <p:nvPr/>
          </p:nvSpPr>
          <p:spPr>
            <a:xfrm>
              <a:off x="8461611" y="5716318"/>
              <a:ext cx="1284855" cy="3842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2785D3FA-E707-4137-90A8-E7B8D188A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884330"/>
              </p:ext>
            </p:extLst>
          </p:nvPr>
        </p:nvGraphicFramePr>
        <p:xfrm>
          <a:off x="2885008" y="5133595"/>
          <a:ext cx="4730445" cy="728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993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977485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977485">
                  <a:extLst>
                    <a:ext uri="{9D8B030D-6E8A-4147-A177-3AD203B41FA5}">
                      <a16:colId xmlns:a16="http://schemas.microsoft.com/office/drawing/2014/main" val="424394899"/>
                    </a:ext>
                  </a:extLst>
                </a:gridCol>
                <a:gridCol w="1000028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035454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promo_id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6863" marR="6863" marT="686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AFP99BC</a:t>
                      </a: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44561E-84E6-43FA-A605-E6345F8B2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06" y="3213276"/>
            <a:ext cx="1207540" cy="122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2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HEARTREATE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1BA635-EEA6-4573-9737-B0E19EFAAFF6}"/>
              </a:ext>
            </a:extLst>
          </p:cNvPr>
          <p:cNvSpPr/>
          <p:nvPr/>
        </p:nvSpPr>
        <p:spPr>
          <a:xfrm>
            <a:off x="150125" y="3248167"/>
            <a:ext cx="4599296" cy="2579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D73B35-20CC-487E-AD79-A5D0C119C4B4}"/>
              </a:ext>
            </a:extLst>
          </p:cNvPr>
          <p:cNvSpPr/>
          <p:nvPr/>
        </p:nvSpPr>
        <p:spPr>
          <a:xfrm>
            <a:off x="5813715" y="1817427"/>
            <a:ext cx="4599296" cy="102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demo">
            <a:extLst>
              <a:ext uri="{FF2B5EF4-FFF2-40B4-BE49-F238E27FC236}">
                <a16:creationId xmlns:a16="http://schemas.microsoft.com/office/drawing/2014/main" id="{4F187C59-08E3-430C-A656-6F1810BAC3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9" y="1873758"/>
            <a:ext cx="5149756" cy="43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3471F4A-2754-41DD-AEB5-0497AD315324}"/>
              </a:ext>
            </a:extLst>
          </p:cNvPr>
          <p:cNvSpPr/>
          <p:nvPr/>
        </p:nvSpPr>
        <p:spPr>
          <a:xfrm>
            <a:off x="6096000" y="3628528"/>
            <a:ext cx="5472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https://github.com/alexmojaki/heartrate</a:t>
            </a:r>
          </a:p>
        </p:txBody>
      </p:sp>
    </p:spTree>
    <p:extLst>
      <p:ext uri="{BB962C8B-B14F-4D97-AF65-F5344CB8AC3E}">
        <p14:creationId xmlns:p14="http://schemas.microsoft.com/office/powerpoint/2010/main" val="2314411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B4F295-559E-4C05-B714-187C25D6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1" y="1991187"/>
            <a:ext cx="1376458" cy="1222089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12A26AC-99F8-4BAE-B066-3C3D39CBB803}"/>
              </a:ext>
            </a:extLst>
          </p:cNvPr>
          <p:cNvGraphicFramePr>
            <a:graphicFrameLocks noGrp="1"/>
          </p:cNvGraphicFramePr>
          <p:nvPr/>
        </p:nvGraphicFramePr>
        <p:xfrm>
          <a:off x="2885008" y="2118754"/>
          <a:ext cx="4730431" cy="712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689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1847265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000025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035452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0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ru-RU" sz="10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86EC620-C617-48BD-BAFE-14976FB0F18D}"/>
              </a:ext>
            </a:extLst>
          </p:cNvPr>
          <p:cNvGrpSpPr/>
          <p:nvPr/>
        </p:nvGrpSpPr>
        <p:grpSpPr>
          <a:xfrm>
            <a:off x="343160" y="4657237"/>
            <a:ext cx="2047164" cy="1304469"/>
            <a:chOff x="8461611" y="4730572"/>
            <a:chExt cx="2302208" cy="146698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CC2AD58-2118-4EEC-9867-788A38448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6531" y="4730572"/>
              <a:ext cx="1157288" cy="1466985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634EC2F-DD37-4689-A170-DD70768D1F85}"/>
                </a:ext>
              </a:extLst>
            </p:cNvPr>
            <p:cNvSpPr/>
            <p:nvPr/>
          </p:nvSpPr>
          <p:spPr>
            <a:xfrm>
              <a:off x="8461611" y="5716318"/>
              <a:ext cx="1284855" cy="3842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2785D3FA-E707-4137-90A8-E7B8D188AACD}"/>
              </a:ext>
            </a:extLst>
          </p:cNvPr>
          <p:cNvGraphicFramePr>
            <a:graphicFrameLocks noGrp="1"/>
          </p:cNvGraphicFramePr>
          <p:nvPr/>
        </p:nvGraphicFramePr>
        <p:xfrm>
          <a:off x="2885008" y="5133595"/>
          <a:ext cx="4730445" cy="728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993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977485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977485">
                  <a:extLst>
                    <a:ext uri="{9D8B030D-6E8A-4147-A177-3AD203B41FA5}">
                      <a16:colId xmlns:a16="http://schemas.microsoft.com/office/drawing/2014/main" val="424394899"/>
                    </a:ext>
                  </a:extLst>
                </a:gridCol>
                <a:gridCol w="1000028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035454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promo_id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6863" marR="6863" marT="686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AFP99BC</a:t>
                      </a: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44561E-84E6-43FA-A605-E6345F8B2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06" y="3213276"/>
            <a:ext cx="1207540" cy="1222089"/>
          </a:xfrm>
          <a:prstGeom prst="rect">
            <a:avLst/>
          </a:pr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1E9131E6-D4CB-4586-8E61-9F67F980F48F}"/>
              </a:ext>
            </a:extLst>
          </p:cNvPr>
          <p:cNvSpPr/>
          <p:nvPr/>
        </p:nvSpPr>
        <p:spPr>
          <a:xfrm>
            <a:off x="5363570" y="1887713"/>
            <a:ext cx="2442949" cy="1087499"/>
          </a:xfrm>
          <a:prstGeom prst="ellipse">
            <a:avLst/>
          </a:prstGeom>
          <a:noFill/>
          <a:ln w="9525">
            <a:solidFill>
              <a:srgbClr val="E26C2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CA2FBFD-E5A6-45B0-903B-2AF56A0E0023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929349" y="3098042"/>
            <a:ext cx="1535357" cy="726279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109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B4F295-559E-4C05-B714-187C25D6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1" y="1991187"/>
            <a:ext cx="1376458" cy="1222089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A12A26AC-99F8-4BAE-B066-3C3D39CBB803}"/>
              </a:ext>
            </a:extLst>
          </p:cNvPr>
          <p:cNvGraphicFramePr>
            <a:graphicFrameLocks noGrp="1"/>
          </p:cNvGraphicFramePr>
          <p:nvPr/>
        </p:nvGraphicFramePr>
        <p:xfrm>
          <a:off x="2885008" y="2118754"/>
          <a:ext cx="4730431" cy="712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689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1847265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000025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035452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0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0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ru-RU" sz="10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86EC620-C617-48BD-BAFE-14976FB0F18D}"/>
              </a:ext>
            </a:extLst>
          </p:cNvPr>
          <p:cNvGrpSpPr/>
          <p:nvPr/>
        </p:nvGrpSpPr>
        <p:grpSpPr>
          <a:xfrm>
            <a:off x="343160" y="4657237"/>
            <a:ext cx="2047164" cy="1304469"/>
            <a:chOff x="8461611" y="4730572"/>
            <a:chExt cx="2302208" cy="146698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CC2AD58-2118-4EEC-9867-788A38448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6531" y="4730572"/>
              <a:ext cx="1157288" cy="1466985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634EC2F-DD37-4689-A170-DD70768D1F85}"/>
                </a:ext>
              </a:extLst>
            </p:cNvPr>
            <p:cNvSpPr/>
            <p:nvPr/>
          </p:nvSpPr>
          <p:spPr>
            <a:xfrm>
              <a:off x="8461611" y="5716318"/>
              <a:ext cx="1284855" cy="3842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2785D3FA-E707-4137-90A8-E7B8D188AACD}"/>
              </a:ext>
            </a:extLst>
          </p:cNvPr>
          <p:cNvGraphicFramePr>
            <a:graphicFrameLocks noGrp="1"/>
          </p:cNvGraphicFramePr>
          <p:nvPr/>
        </p:nvGraphicFramePr>
        <p:xfrm>
          <a:off x="2885008" y="5133595"/>
          <a:ext cx="4730445" cy="728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993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977485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977485">
                  <a:extLst>
                    <a:ext uri="{9D8B030D-6E8A-4147-A177-3AD203B41FA5}">
                      <a16:colId xmlns:a16="http://schemas.microsoft.com/office/drawing/2014/main" val="424394899"/>
                    </a:ext>
                  </a:extLst>
                </a:gridCol>
                <a:gridCol w="1000028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035454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promo_id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6863" marR="6863" marT="686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AFP99BC</a:t>
                      </a: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44561E-84E6-43FA-A605-E6345F8B2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06" y="3213276"/>
            <a:ext cx="1207540" cy="1222089"/>
          </a:xfrm>
          <a:prstGeom prst="rect">
            <a:avLst/>
          </a:pr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1E9131E6-D4CB-4586-8E61-9F67F980F48F}"/>
              </a:ext>
            </a:extLst>
          </p:cNvPr>
          <p:cNvSpPr/>
          <p:nvPr/>
        </p:nvSpPr>
        <p:spPr>
          <a:xfrm>
            <a:off x="5363570" y="1887713"/>
            <a:ext cx="2442949" cy="1087499"/>
          </a:xfrm>
          <a:prstGeom prst="ellipse">
            <a:avLst/>
          </a:prstGeom>
          <a:noFill/>
          <a:ln w="9525">
            <a:solidFill>
              <a:srgbClr val="E26C2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CA2FBFD-E5A6-45B0-903B-2AF56A0E0023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929349" y="3098042"/>
            <a:ext cx="1535357" cy="726279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31DE32B1-84B7-41AB-A5B2-17348B83CE42}"/>
              </a:ext>
            </a:extLst>
          </p:cNvPr>
          <p:cNvSpPr/>
          <p:nvPr/>
        </p:nvSpPr>
        <p:spPr>
          <a:xfrm>
            <a:off x="5311565" y="4990030"/>
            <a:ext cx="2442949" cy="1087499"/>
          </a:xfrm>
          <a:prstGeom prst="ellipse">
            <a:avLst/>
          </a:prstGeom>
          <a:noFill/>
          <a:ln w="9525">
            <a:solidFill>
              <a:srgbClr val="E26C2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774F0D7-DC2B-4B8F-A2E7-BD72BF2D6E5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43248" y="3824321"/>
            <a:ext cx="1221458" cy="1165709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508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B4F295-559E-4C05-B714-187C25D6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1" y="1991187"/>
            <a:ext cx="1376458" cy="1222089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86EC620-C617-48BD-BAFE-14976FB0F18D}"/>
              </a:ext>
            </a:extLst>
          </p:cNvPr>
          <p:cNvGrpSpPr/>
          <p:nvPr/>
        </p:nvGrpSpPr>
        <p:grpSpPr>
          <a:xfrm>
            <a:off x="343160" y="4657237"/>
            <a:ext cx="2047164" cy="1304469"/>
            <a:chOff x="8461611" y="4730572"/>
            <a:chExt cx="2302208" cy="146698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CC2AD58-2118-4EEC-9867-788A38448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6531" y="4730572"/>
              <a:ext cx="1157288" cy="1466985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634EC2F-DD37-4689-A170-DD70768D1F85}"/>
                </a:ext>
              </a:extLst>
            </p:cNvPr>
            <p:cNvSpPr/>
            <p:nvPr/>
          </p:nvSpPr>
          <p:spPr>
            <a:xfrm>
              <a:off x="8461611" y="5716318"/>
              <a:ext cx="1284855" cy="3842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44561E-84E6-43FA-A605-E6345F8B2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06" y="3213276"/>
            <a:ext cx="1207540" cy="1222089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CA2FBFD-E5A6-45B0-903B-2AF56A0E0023}"/>
              </a:ext>
            </a:extLst>
          </p:cNvPr>
          <p:cNvCxnSpPr>
            <a:cxnSpLocks/>
          </p:cNvCxnSpPr>
          <p:nvPr/>
        </p:nvCxnSpPr>
        <p:spPr>
          <a:xfrm>
            <a:off x="2852382" y="3126170"/>
            <a:ext cx="1132764" cy="586021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774F0D7-DC2B-4B8F-A2E7-BD72BF2D6E53}"/>
              </a:ext>
            </a:extLst>
          </p:cNvPr>
          <p:cNvCxnSpPr>
            <a:cxnSpLocks/>
          </p:cNvCxnSpPr>
          <p:nvPr/>
        </p:nvCxnSpPr>
        <p:spPr>
          <a:xfrm flipV="1">
            <a:off x="3029803" y="4148920"/>
            <a:ext cx="955343" cy="863987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2138892D-ABE4-43BD-AA02-D24F04224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488" y="3460129"/>
            <a:ext cx="1448602" cy="106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16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/ Spark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16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16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BAEBFC1-2912-408B-8D96-E5FE83BBC014}"/>
              </a:ext>
            </a:extLst>
          </p:cNvPr>
          <p:cNvCxnSpPr>
            <a:cxnSpLocks/>
          </p:cNvCxnSpPr>
          <p:nvPr/>
        </p:nvCxnSpPr>
        <p:spPr>
          <a:xfrm>
            <a:off x="6960358" y="3936450"/>
            <a:ext cx="1678675" cy="0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986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44561E-84E6-43FA-A605-E6345F8B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706" y="3213276"/>
            <a:ext cx="1207540" cy="1222089"/>
          </a:xfrm>
          <a:prstGeom prst="rect">
            <a:avLst/>
          </a:prstGeom>
        </p:spPr>
      </p:pic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8199C915-DD0A-4A1B-8DC7-3B16C6C6F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565930"/>
              </p:ext>
            </p:extLst>
          </p:nvPr>
        </p:nvGraphicFramePr>
        <p:xfrm>
          <a:off x="838200" y="3576394"/>
          <a:ext cx="7924020" cy="712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6280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1108665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170257">
                  <a:extLst>
                    <a:ext uri="{9D8B030D-6E8A-4147-A177-3AD203B41FA5}">
                      <a16:colId xmlns:a16="http://schemas.microsoft.com/office/drawing/2014/main" val="2074751573"/>
                    </a:ext>
                  </a:extLst>
                </a:gridCol>
                <a:gridCol w="1247248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  <a:gridCol w="1170257">
                  <a:extLst>
                    <a:ext uri="{9D8B030D-6E8A-4147-A177-3AD203B41FA5}">
                      <a16:colId xmlns:a16="http://schemas.microsoft.com/office/drawing/2014/main" val="3058987621"/>
                    </a:ext>
                  </a:extLst>
                </a:gridCol>
                <a:gridCol w="1216454">
                  <a:extLst>
                    <a:ext uri="{9D8B030D-6E8A-4147-A177-3AD203B41FA5}">
                      <a16:colId xmlns:a16="http://schemas.microsoft.com/office/drawing/2014/main" val="3371270837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promo_id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feature_ds1_1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A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feature_ds1_n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C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feature_ds2_1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feature_ds2_n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6863" marR="6863" marT="686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AFP99BC</a:t>
                      </a: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</a:t>
                      </a: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C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CA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shop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3" marR="6863" marT="68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907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26C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44561E-84E6-43FA-A605-E6345F8B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89" y="4852382"/>
            <a:ext cx="1207540" cy="12220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66DBC3-E8A9-435C-B43F-D263D505C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65" y="1975628"/>
            <a:ext cx="1551487" cy="1377489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9673C0B-4B51-4F6E-A75B-B3A2DC21A864}"/>
              </a:ext>
            </a:extLst>
          </p:cNvPr>
          <p:cNvGrpSpPr/>
          <p:nvPr/>
        </p:nvGrpSpPr>
        <p:grpSpPr>
          <a:xfrm>
            <a:off x="356107" y="3368676"/>
            <a:ext cx="2047164" cy="1304469"/>
            <a:chOff x="8461611" y="4730572"/>
            <a:chExt cx="2302208" cy="146698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0288E78F-A0A7-43B3-B3A9-6D5E3A5C9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6531" y="4730572"/>
              <a:ext cx="1157288" cy="1466985"/>
            </a:xfrm>
            <a:prstGeom prst="rect">
              <a:avLst/>
            </a:prstGeom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0776B86-5EA9-48BD-9D5D-4041C2EC3803}"/>
                </a:ext>
              </a:extLst>
            </p:cNvPr>
            <p:cNvSpPr/>
            <p:nvPr/>
          </p:nvSpPr>
          <p:spPr>
            <a:xfrm>
              <a:off x="8461611" y="5716318"/>
              <a:ext cx="1284855" cy="3842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99C88D37-3557-4200-8504-5D3D0832E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354" y="2393156"/>
            <a:ext cx="5674182" cy="3255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Меньше времени на </a:t>
            </a:r>
            <a:r>
              <a:rPr lang="ru-RU" altLang="ru-RU" sz="2400" b="1" dirty="0" err="1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пайплайны</a:t>
            </a:r>
            <a:b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altLang="ru-RU" sz="2400" b="1" u="sng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мы не </a:t>
            </a:r>
            <a:r>
              <a:rPr lang="en-US" altLang="ru-RU" sz="2400" b="1" u="sng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Меньше </a:t>
            </a:r>
            <a:r>
              <a:rPr lang="ru-RU" altLang="ru-RU" sz="2400" b="1" u="sng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повторений</a:t>
            </a: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чужой работы</a:t>
            </a:r>
            <a:endParaRPr lang="en-US" altLang="ru-RU" sz="24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исследований != </a:t>
            </a:r>
            <a:r>
              <a:rPr lang="ru-RU" altLang="ru-RU" sz="2400" b="1" u="sng" dirty="0" err="1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</a:t>
            </a:r>
            <a:endParaRPr lang="en-US" altLang="ru-RU" sz="2400" b="1" u="sng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400" b="1" u="sng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Согласованность</a:t>
            </a: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данных</a:t>
            </a:r>
            <a:b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consistency)</a:t>
            </a:r>
          </a:p>
        </p:txBody>
      </p:sp>
    </p:spTree>
    <p:extLst>
      <p:ext uri="{BB962C8B-B14F-4D97-AF65-F5344CB8AC3E}">
        <p14:creationId xmlns:p14="http://schemas.microsoft.com/office/powerpoint/2010/main" val="44103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1BA635-EEA6-4573-9737-B0E19EFAAFF6}"/>
              </a:ext>
            </a:extLst>
          </p:cNvPr>
          <p:cNvSpPr/>
          <p:nvPr/>
        </p:nvSpPr>
        <p:spPr>
          <a:xfrm>
            <a:off x="343160" y="5801003"/>
            <a:ext cx="4599296" cy="2579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30A031-4306-49FE-A2D8-CFAE34DD2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789" y="2100555"/>
            <a:ext cx="8053315" cy="409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Хранить и делиться данными (в 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real-time)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Поставлять данные в большом кол-во инструментов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(готов работать со всеми 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инструментами)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Ускорить работу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(устранить 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задачи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000" b="1" u="sng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Сделать БД, которая не будет восприниматься, как БД</a:t>
            </a: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62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1BA635-EEA6-4573-9737-B0E19EFAAFF6}"/>
              </a:ext>
            </a:extLst>
          </p:cNvPr>
          <p:cNvSpPr/>
          <p:nvPr/>
        </p:nvSpPr>
        <p:spPr>
          <a:xfrm>
            <a:off x="343160" y="5801003"/>
            <a:ext cx="4599296" cy="2579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5A024B-FD65-4CD9-8283-34B3B123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67" y="1847638"/>
            <a:ext cx="5595582" cy="449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11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1BA635-EEA6-4573-9737-B0E19EFAAFF6}"/>
              </a:ext>
            </a:extLst>
          </p:cNvPr>
          <p:cNvSpPr/>
          <p:nvPr/>
        </p:nvSpPr>
        <p:spPr>
          <a:xfrm>
            <a:off x="343160" y="5801003"/>
            <a:ext cx="4599296" cy="2579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5A024B-FD65-4CD9-8283-34B3B123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67" y="1847638"/>
            <a:ext cx="5595582" cy="4496907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986C422-3B32-4346-9694-FC5CA5FD0A57}"/>
              </a:ext>
            </a:extLst>
          </p:cNvPr>
          <p:cNvCxnSpPr/>
          <p:nvPr/>
        </p:nvCxnSpPr>
        <p:spPr>
          <a:xfrm>
            <a:off x="3739487" y="2879678"/>
            <a:ext cx="5254388" cy="0"/>
          </a:xfrm>
          <a:prstGeom prst="line">
            <a:avLst/>
          </a:prstGeom>
          <a:ln>
            <a:solidFill>
              <a:srgbClr val="E26C22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9A59488-CCDC-43BE-AB20-5F174729848D}"/>
              </a:ext>
            </a:extLst>
          </p:cNvPr>
          <p:cNvCxnSpPr/>
          <p:nvPr/>
        </p:nvCxnSpPr>
        <p:spPr>
          <a:xfrm>
            <a:off x="3739487" y="2568054"/>
            <a:ext cx="5254388" cy="0"/>
          </a:xfrm>
          <a:prstGeom prst="line">
            <a:avLst/>
          </a:prstGeom>
          <a:ln>
            <a:solidFill>
              <a:srgbClr val="E26C22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44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869726D-55C1-4C42-944A-4FE4C1CC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796888"/>
              </p:ext>
            </p:extLst>
          </p:nvPr>
        </p:nvGraphicFramePr>
        <p:xfrm>
          <a:off x="6252640" y="2214721"/>
          <a:ext cx="4730431" cy="712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689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1847265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000025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035452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13D636-4525-4A40-AF6B-70966FE67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03" y="2777004"/>
            <a:ext cx="4640955" cy="16529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79191-8CBF-4718-A598-55DAC37C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484" y="4481963"/>
            <a:ext cx="2850158" cy="1912606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3752842-CDB1-4E79-AB60-3AE274905D4D}"/>
              </a:ext>
            </a:extLst>
          </p:cNvPr>
          <p:cNvCxnSpPr>
            <a:cxnSpLocks/>
          </p:cNvCxnSpPr>
          <p:nvPr/>
        </p:nvCxnSpPr>
        <p:spPr>
          <a:xfrm flipH="1">
            <a:off x="5229059" y="2661313"/>
            <a:ext cx="866941" cy="464025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5497350-A4B3-47CF-8C51-F9BD9403793E}"/>
              </a:ext>
            </a:extLst>
          </p:cNvPr>
          <p:cNvCxnSpPr>
            <a:cxnSpLocks/>
          </p:cNvCxnSpPr>
          <p:nvPr/>
        </p:nvCxnSpPr>
        <p:spPr>
          <a:xfrm>
            <a:off x="5257517" y="4481963"/>
            <a:ext cx="990884" cy="731482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3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869726D-55C1-4C42-944A-4FE4C1CC1C6F}"/>
              </a:ext>
            </a:extLst>
          </p:cNvPr>
          <p:cNvGraphicFramePr>
            <a:graphicFrameLocks noGrp="1"/>
          </p:cNvGraphicFramePr>
          <p:nvPr/>
        </p:nvGraphicFramePr>
        <p:xfrm>
          <a:off x="6252640" y="2214721"/>
          <a:ext cx="4730431" cy="712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689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1847265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1000025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  <a:gridCol w="1035452">
                  <a:extLst>
                    <a:ext uri="{9D8B030D-6E8A-4147-A177-3AD203B41FA5}">
                      <a16:colId xmlns:a16="http://schemas.microsoft.com/office/drawing/2014/main" val="483793904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feature_n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2020-12-07 00:00:00</a:t>
                      </a: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29.01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13D636-4525-4A40-AF6B-70966FE67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03" y="2777004"/>
            <a:ext cx="4640955" cy="1652943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3752842-CDB1-4E79-AB60-3AE274905D4D}"/>
              </a:ext>
            </a:extLst>
          </p:cNvPr>
          <p:cNvCxnSpPr>
            <a:cxnSpLocks/>
          </p:cNvCxnSpPr>
          <p:nvPr/>
        </p:nvCxnSpPr>
        <p:spPr>
          <a:xfrm flipH="1">
            <a:off x="5229059" y="2661313"/>
            <a:ext cx="866941" cy="464025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5497350-A4B3-47CF-8C51-F9BD9403793E}"/>
              </a:ext>
            </a:extLst>
          </p:cNvPr>
          <p:cNvCxnSpPr>
            <a:cxnSpLocks/>
          </p:cNvCxnSpPr>
          <p:nvPr/>
        </p:nvCxnSpPr>
        <p:spPr>
          <a:xfrm>
            <a:off x="5257517" y="4481963"/>
            <a:ext cx="990884" cy="731482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5E56FC1-B60D-435B-9F9C-052744CDFFA3}"/>
              </a:ext>
            </a:extLst>
          </p:cNvPr>
          <p:cNvSpPr/>
          <p:nvPr/>
        </p:nvSpPr>
        <p:spPr>
          <a:xfrm>
            <a:off x="6439469" y="4644811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 ID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№</a:t>
            </a:r>
            <a:endParaRPr lang="en-US" sz="1400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 остальное</a:t>
            </a:r>
            <a:endParaRPr lang="en-US" sz="1400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7B444A8-98D2-4F18-9B89-425D08E9963D}"/>
              </a:ext>
            </a:extLst>
          </p:cNvPr>
          <p:cNvCxnSpPr>
            <a:cxnSpLocks/>
          </p:cNvCxnSpPr>
          <p:nvPr/>
        </p:nvCxnSpPr>
        <p:spPr>
          <a:xfrm>
            <a:off x="6439469" y="4915468"/>
            <a:ext cx="684662" cy="0"/>
          </a:xfrm>
          <a:prstGeom prst="line">
            <a:avLst/>
          </a:prstGeom>
          <a:ln>
            <a:solidFill>
              <a:srgbClr val="E26C22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44F007B-573E-4A29-BBF7-727533F880F2}"/>
              </a:ext>
            </a:extLst>
          </p:cNvPr>
          <p:cNvCxnSpPr>
            <a:cxnSpLocks/>
          </p:cNvCxnSpPr>
          <p:nvPr/>
        </p:nvCxnSpPr>
        <p:spPr>
          <a:xfrm>
            <a:off x="6537278" y="5968620"/>
            <a:ext cx="684662" cy="0"/>
          </a:xfrm>
          <a:prstGeom prst="line">
            <a:avLst/>
          </a:prstGeom>
          <a:ln>
            <a:solidFill>
              <a:srgbClr val="E26C22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50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PYHEAT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1BA635-EEA6-4573-9737-B0E19EFAAFF6}"/>
              </a:ext>
            </a:extLst>
          </p:cNvPr>
          <p:cNvSpPr/>
          <p:nvPr/>
        </p:nvSpPr>
        <p:spPr>
          <a:xfrm>
            <a:off x="150125" y="3248167"/>
            <a:ext cx="4599296" cy="2579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D73B35-20CC-487E-AD79-A5D0C119C4B4}"/>
              </a:ext>
            </a:extLst>
          </p:cNvPr>
          <p:cNvSpPr/>
          <p:nvPr/>
        </p:nvSpPr>
        <p:spPr>
          <a:xfrm>
            <a:off x="5813715" y="1817427"/>
            <a:ext cx="4599296" cy="102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ScrollDemo">
            <a:extLst>
              <a:ext uri="{FF2B5EF4-FFF2-40B4-BE49-F238E27FC236}">
                <a16:creationId xmlns:a16="http://schemas.microsoft.com/office/drawing/2014/main" id="{5381AB77-D752-448D-816C-0B86620394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60" y="1340541"/>
            <a:ext cx="5625718" cy="53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8E8293-7954-49F5-853C-F31026E46A45}"/>
              </a:ext>
            </a:extLst>
          </p:cNvPr>
          <p:cNvSpPr/>
          <p:nvPr/>
        </p:nvSpPr>
        <p:spPr>
          <a:xfrm>
            <a:off x="6704770" y="3429000"/>
            <a:ext cx="4649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https://github.com/csurfer/pyheat</a:t>
            </a:r>
          </a:p>
        </p:txBody>
      </p:sp>
    </p:spTree>
    <p:extLst>
      <p:ext uri="{BB962C8B-B14F-4D97-AF65-F5344CB8AC3E}">
        <p14:creationId xmlns:p14="http://schemas.microsoft.com/office/powerpoint/2010/main" val="1934813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869726D-55C1-4C42-944A-4FE4C1CC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04477"/>
              </p:ext>
            </p:extLst>
          </p:nvPr>
        </p:nvGraphicFramePr>
        <p:xfrm>
          <a:off x="8081441" y="3428999"/>
          <a:ext cx="1847714" cy="712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689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1000025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5497350-A4B3-47CF-8C51-F9BD9403793E}"/>
              </a:ext>
            </a:extLst>
          </p:cNvPr>
          <p:cNvCxnSpPr>
            <a:cxnSpLocks/>
          </p:cNvCxnSpPr>
          <p:nvPr/>
        </p:nvCxnSpPr>
        <p:spPr>
          <a:xfrm>
            <a:off x="6065149" y="3869763"/>
            <a:ext cx="1087111" cy="0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6E36F-1001-469E-835B-BAAC6395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6954"/>
            <a:ext cx="4201542" cy="240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4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6E36F-1001-469E-835B-BAAC6395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6954"/>
            <a:ext cx="4201542" cy="240409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E349EE33-F5CA-4BBA-AC4E-FFABA2B9374D}"/>
              </a:ext>
            </a:extLst>
          </p:cNvPr>
          <p:cNvSpPr/>
          <p:nvPr/>
        </p:nvSpPr>
        <p:spPr>
          <a:xfrm>
            <a:off x="2011907" y="2630265"/>
            <a:ext cx="3228833" cy="190737"/>
          </a:xfrm>
          <a:prstGeom prst="ellipse">
            <a:avLst/>
          </a:prstGeom>
          <a:noFill/>
          <a:ln w="9525">
            <a:solidFill>
              <a:srgbClr val="E26C2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393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6E36F-1001-469E-835B-BAAC6395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6954"/>
            <a:ext cx="4201542" cy="240409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E349EE33-F5CA-4BBA-AC4E-FFABA2B9374D}"/>
              </a:ext>
            </a:extLst>
          </p:cNvPr>
          <p:cNvSpPr/>
          <p:nvPr/>
        </p:nvSpPr>
        <p:spPr>
          <a:xfrm>
            <a:off x="2011907" y="2630265"/>
            <a:ext cx="3228833" cy="190737"/>
          </a:xfrm>
          <a:prstGeom prst="ellipse">
            <a:avLst/>
          </a:prstGeom>
          <a:noFill/>
          <a:ln w="9525">
            <a:solidFill>
              <a:srgbClr val="E26C2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06F581-39AB-4B40-A819-E54220517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35" y="2630265"/>
            <a:ext cx="2850158" cy="1912606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F791C848-04C0-4EF8-9084-2D3B3880469C}"/>
              </a:ext>
            </a:extLst>
          </p:cNvPr>
          <p:cNvSpPr/>
          <p:nvPr/>
        </p:nvSpPr>
        <p:spPr>
          <a:xfrm>
            <a:off x="6859444" y="2821002"/>
            <a:ext cx="3228833" cy="727416"/>
          </a:xfrm>
          <a:prstGeom prst="ellipse">
            <a:avLst/>
          </a:prstGeom>
          <a:noFill/>
          <a:ln w="9525">
            <a:solidFill>
              <a:srgbClr val="E26C2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721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869726D-55C1-4C42-944A-4FE4C1CC1C6F}"/>
              </a:ext>
            </a:extLst>
          </p:cNvPr>
          <p:cNvGraphicFramePr>
            <a:graphicFrameLocks noGrp="1"/>
          </p:cNvGraphicFramePr>
          <p:nvPr/>
        </p:nvGraphicFramePr>
        <p:xfrm>
          <a:off x="8081441" y="3428999"/>
          <a:ext cx="1847714" cy="712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689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1000025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user_id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feature_1</a:t>
                      </a:r>
                      <a:endParaRPr lang="en-US" sz="12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777</a:t>
                      </a: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88.77</a:t>
                      </a:r>
                      <a:endParaRPr lang="ru-RU" sz="12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</a:tbl>
          </a:graphicData>
        </a:graphic>
      </p:graphicFrame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5497350-A4B3-47CF-8C51-F9BD9403793E}"/>
              </a:ext>
            </a:extLst>
          </p:cNvPr>
          <p:cNvCxnSpPr>
            <a:cxnSpLocks/>
          </p:cNvCxnSpPr>
          <p:nvPr/>
        </p:nvCxnSpPr>
        <p:spPr>
          <a:xfrm>
            <a:off x="6065149" y="3869763"/>
            <a:ext cx="1087111" cy="0"/>
          </a:xfrm>
          <a:prstGeom prst="straightConnector1">
            <a:avLst/>
          </a:prstGeom>
          <a:ln w="12700">
            <a:solidFill>
              <a:srgbClr val="E26C2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A3B6A6-C2CC-4E94-9ED9-1F58A6DD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460" y="2347769"/>
            <a:ext cx="4090837" cy="216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38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ata Warehousing and Data Management - b.telligent">
            <a:extLst>
              <a:ext uri="{FF2B5EF4-FFF2-40B4-BE49-F238E27FC236}">
                <a16:creationId xmlns:a16="http://schemas.microsoft.com/office/drawing/2014/main" id="{997AA4AA-4E47-4E0F-9332-55065D71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25" y="1672714"/>
            <a:ext cx="7920319" cy="392200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FE6D23-84F6-48F2-BBF1-2C42E00C9E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4E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447A-7B88-4F44-82A7-C8A5AC37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21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26C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 != DWH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405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 != DWH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7F0CE4-F5AD-444A-AEA3-0CF47A4FA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959" y="1690688"/>
            <a:ext cx="8053315" cy="405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– это инсайты поведения, а не статистика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 / online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 в базе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Включены валидаторы данных (</a:t>
            </a:r>
            <a:r>
              <a:rPr lang="en-US" sz="2000" dirty="0">
                <a:solidFill>
                  <a:srgbClr val="E26C2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Great Expectations</a:t>
            </a:r>
            <a:r>
              <a:rPr lang="en-US" sz="20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/ </a:t>
            </a:r>
            <a:r>
              <a:rPr lang="en-US" sz="2000" dirty="0" err="1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Deequ</a:t>
            </a:r>
            <a:r>
              <a:rPr lang="en-US" u="sng" dirty="0"/>
              <a:t>)</a:t>
            </a:r>
            <a:br>
              <a:rPr lang="ru-RU" u="sng" dirty="0"/>
            </a:br>
            <a:endParaRPr lang="en-US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Фиксация времени и изменений в данных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Хранить все данные для 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одном хранилище</a:t>
            </a: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55F147F-7052-4D4A-A918-224D7E0C4951}"/>
              </a:ext>
            </a:extLst>
          </p:cNvPr>
          <p:cNvSpPr/>
          <p:nvPr/>
        </p:nvSpPr>
        <p:spPr>
          <a:xfrm>
            <a:off x="1555845" y="2361063"/>
            <a:ext cx="9471546" cy="4051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Изображение отчета Power BI Desktop ">
            <a:extLst>
              <a:ext uri="{FF2B5EF4-FFF2-40B4-BE49-F238E27FC236}">
                <a16:creationId xmlns:a16="http://schemas.microsoft.com/office/drawing/2014/main" id="{845A4D86-944F-4896-B9D6-4FC16756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02" y="2441060"/>
            <a:ext cx="7203227" cy="405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457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 != DWH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7F0CE4-F5AD-444A-AEA3-0CF47A4FA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959" y="1690688"/>
            <a:ext cx="8053315" cy="405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– это инсайты поведения, а не статистика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 / online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 в базе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Включены валидаторы данных (</a:t>
            </a:r>
            <a:r>
              <a:rPr lang="en-US" sz="2000" dirty="0">
                <a:solidFill>
                  <a:srgbClr val="E26C2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Great Expectations</a:t>
            </a:r>
            <a:r>
              <a:rPr lang="en-US" sz="20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/ </a:t>
            </a:r>
            <a:r>
              <a:rPr lang="en-US" sz="2000" dirty="0" err="1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Deequ</a:t>
            </a:r>
            <a:r>
              <a:rPr lang="en-US" u="sng" dirty="0"/>
              <a:t>)</a:t>
            </a:r>
            <a:br>
              <a:rPr lang="ru-RU" u="sng" dirty="0"/>
            </a:br>
            <a:endParaRPr lang="en-US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Фиксация времени и изменений в данных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Хранить все данные для 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одном хранилище</a:t>
            </a: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55F147F-7052-4D4A-A918-224D7E0C4951}"/>
              </a:ext>
            </a:extLst>
          </p:cNvPr>
          <p:cNvSpPr/>
          <p:nvPr/>
        </p:nvSpPr>
        <p:spPr>
          <a:xfrm>
            <a:off x="1555845" y="3452883"/>
            <a:ext cx="9471546" cy="4051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2A52EF-F4A4-4008-ABD3-3D9CD979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10" y="3103951"/>
            <a:ext cx="7091003" cy="351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674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 != DWH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7F0CE4-F5AD-444A-AEA3-0CF47A4FA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959" y="1690688"/>
            <a:ext cx="8053315" cy="405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– это инсайты поведения, а не статистика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 / online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 в базе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Включены валидаторы данных (</a:t>
            </a:r>
            <a:r>
              <a:rPr lang="en-US" sz="2000" dirty="0">
                <a:solidFill>
                  <a:srgbClr val="E26C2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Great Expectations</a:t>
            </a:r>
            <a:r>
              <a:rPr lang="en-US" sz="20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/ </a:t>
            </a:r>
            <a:r>
              <a:rPr lang="en-US" sz="2000" dirty="0" err="1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Deequ</a:t>
            </a:r>
            <a:r>
              <a:rPr lang="en-US" u="sng" dirty="0"/>
              <a:t>)</a:t>
            </a:r>
            <a:br>
              <a:rPr lang="ru-RU" u="sng" dirty="0"/>
            </a:br>
            <a:endParaRPr lang="en-US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Фиксация времени и изменений в данных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Хранить все данные для 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одном хранилище</a:t>
            </a: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55F147F-7052-4D4A-A918-224D7E0C4951}"/>
              </a:ext>
            </a:extLst>
          </p:cNvPr>
          <p:cNvSpPr/>
          <p:nvPr/>
        </p:nvSpPr>
        <p:spPr>
          <a:xfrm>
            <a:off x="1555845" y="4367287"/>
            <a:ext cx="9471546" cy="4051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501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 != DWH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7F0CE4-F5AD-444A-AEA3-0CF47A4FA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959" y="1690688"/>
            <a:ext cx="8053315" cy="405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– это инсайты поведения, а не статистика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 / online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 в базе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Включены валидаторы данных (</a:t>
            </a:r>
            <a:r>
              <a:rPr lang="en-US" sz="2000" dirty="0">
                <a:solidFill>
                  <a:srgbClr val="E26C2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Great Expectations</a:t>
            </a:r>
            <a:r>
              <a:rPr lang="en-US" sz="20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/ </a:t>
            </a:r>
            <a:r>
              <a:rPr lang="en-US" sz="2000" dirty="0" err="1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Deequ</a:t>
            </a:r>
            <a:r>
              <a:rPr lang="en-US" u="sng" dirty="0"/>
              <a:t>)</a:t>
            </a:r>
            <a:br>
              <a:rPr lang="ru-RU" u="sng" dirty="0"/>
            </a:br>
            <a:endParaRPr lang="en-US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Фиксация времени и изменений в данных</a:t>
            </a:r>
            <a:b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Хранить все данные для </a:t>
            </a:r>
            <a:r>
              <a:rPr lang="en-US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ru-RU" altLang="ru-RU" sz="20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одном хранилище</a:t>
            </a:r>
            <a:endParaRPr lang="en-US" altLang="ru-RU" sz="20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55F147F-7052-4D4A-A918-224D7E0C4951}"/>
              </a:ext>
            </a:extLst>
          </p:cNvPr>
          <p:cNvSpPr/>
          <p:nvPr/>
        </p:nvSpPr>
        <p:spPr>
          <a:xfrm>
            <a:off x="1651379" y="4832092"/>
            <a:ext cx="9471546" cy="4051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917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 != DWH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4473605-EC85-4D41-9F83-41A86910E3B8}"/>
              </a:ext>
            </a:extLst>
          </p:cNvPr>
          <p:cNvGraphicFramePr>
            <a:graphicFrameLocks noGrp="1"/>
          </p:cNvGraphicFramePr>
          <p:nvPr/>
        </p:nvGraphicFramePr>
        <p:xfrm>
          <a:off x="2200546" y="1438085"/>
          <a:ext cx="7790908" cy="5274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7363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2931066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3072479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Параметр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DWH</a:t>
                      </a: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FS</a:t>
                      </a: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Данные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Реляционные</a:t>
                      </a:r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схемы</a:t>
                      </a:r>
                    </a:p>
                    <a:p>
                      <a:pPr algn="ctr" fontAlgn="ctr"/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Типизированные данные, зависимость от модели</a:t>
                      </a: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МетаДанные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Стандартное мета-хранилище для поиска и обслуживания</a:t>
                      </a:r>
                    </a:p>
                    <a:p>
                      <a:pPr algn="ctr" fontAlgn="ctr"/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DWH </a:t>
                      </a:r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статистики и дрифты</a:t>
                      </a:r>
                    </a:p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329006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Пользователи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DS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599405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Порядок доступа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Скрипт запросы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Фильтры, цикличное обращение, ключ к фичам</a:t>
                      </a:r>
                    </a:p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466225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Валидация данных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 (python) / D (Scala)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109496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</a:t>
                      </a: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SQL</a:t>
                      </a: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Scala, Java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5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98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BIRDSEYE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43160" y="5957953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1BA635-EEA6-4573-9737-B0E19EFAAFF6}"/>
              </a:ext>
            </a:extLst>
          </p:cNvPr>
          <p:cNvSpPr/>
          <p:nvPr/>
        </p:nvSpPr>
        <p:spPr>
          <a:xfrm>
            <a:off x="150125" y="3248167"/>
            <a:ext cx="4599296" cy="2579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D73B35-20CC-487E-AD79-A5D0C119C4B4}"/>
              </a:ext>
            </a:extLst>
          </p:cNvPr>
          <p:cNvSpPr/>
          <p:nvPr/>
        </p:nvSpPr>
        <p:spPr>
          <a:xfrm>
            <a:off x="5813715" y="1817427"/>
            <a:ext cx="4599296" cy="102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Stepping through loop iterations">
            <a:extLst>
              <a:ext uri="{FF2B5EF4-FFF2-40B4-BE49-F238E27FC236}">
                <a16:creationId xmlns:a16="http://schemas.microsoft.com/office/drawing/2014/main" id="{8DB6262B-D37C-4953-99B7-6840BA7EB8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31844"/>
            <a:ext cx="44386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6B05E2-A5AB-4EEB-92F7-4E83C8ED7505}"/>
              </a:ext>
            </a:extLst>
          </p:cNvPr>
          <p:cNvSpPr/>
          <p:nvPr/>
        </p:nvSpPr>
        <p:spPr>
          <a:xfrm>
            <a:off x="5906979" y="3676939"/>
            <a:ext cx="5405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https://github.com/alexmojaki/birdseye</a:t>
            </a:r>
          </a:p>
        </p:txBody>
      </p:sp>
    </p:spTree>
    <p:extLst>
      <p:ext uri="{BB962C8B-B14F-4D97-AF65-F5344CB8AC3E}">
        <p14:creationId xmlns:p14="http://schemas.microsoft.com/office/powerpoint/2010/main" val="3217803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 != DWH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4473605-EC85-4D41-9F83-41A86910E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827333"/>
              </p:ext>
            </p:extLst>
          </p:nvPr>
        </p:nvGraphicFramePr>
        <p:xfrm>
          <a:off x="2200546" y="1438085"/>
          <a:ext cx="7790908" cy="5274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7363">
                  <a:extLst>
                    <a:ext uri="{9D8B030D-6E8A-4147-A177-3AD203B41FA5}">
                      <a16:colId xmlns:a16="http://schemas.microsoft.com/office/drawing/2014/main" val="1835080426"/>
                    </a:ext>
                  </a:extLst>
                </a:gridCol>
                <a:gridCol w="2931066">
                  <a:extLst>
                    <a:ext uri="{9D8B030D-6E8A-4147-A177-3AD203B41FA5}">
                      <a16:colId xmlns:a16="http://schemas.microsoft.com/office/drawing/2014/main" val="2506193641"/>
                    </a:ext>
                  </a:extLst>
                </a:gridCol>
                <a:gridCol w="3072479">
                  <a:extLst>
                    <a:ext uri="{9D8B030D-6E8A-4147-A177-3AD203B41FA5}">
                      <a16:colId xmlns:a16="http://schemas.microsoft.com/office/drawing/2014/main" val="720957133"/>
                    </a:ext>
                  </a:extLst>
                </a:gridCol>
              </a:tblGrid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1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Параметр</a:t>
                      </a:r>
                      <a:endParaRPr lang="en-US" sz="1600" b="1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DWH</a:t>
                      </a: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FS</a:t>
                      </a: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87647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Данные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Реляционные</a:t>
                      </a:r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схемы</a:t>
                      </a:r>
                    </a:p>
                    <a:p>
                      <a:pPr algn="ctr" fontAlgn="ctr"/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E26C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Типизированные данные, зависимость от модели</a:t>
                      </a: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692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 err="1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МетаДанные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Стандартное мета-хранилище для поиска и обслуживания</a:t>
                      </a:r>
                    </a:p>
                    <a:p>
                      <a:pPr algn="ctr" fontAlgn="ctr"/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DWH </a:t>
                      </a:r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статистики и дрифты</a:t>
                      </a:r>
                    </a:p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329006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Пользователи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26C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DS</a:t>
                      </a:r>
                      <a:endParaRPr lang="ru-RU" sz="1600" b="0" i="0" u="none" strike="noStrike" dirty="0">
                        <a:solidFill>
                          <a:srgbClr val="E26C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599405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Порядок доступа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Скрипт запросы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Фильтры, цикличное обращение, ключ к фичам</a:t>
                      </a:r>
                    </a:p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466225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Валидация данных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 (python) / D (Scala)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109496"/>
                  </a:ext>
                </a:extLst>
              </a:tr>
              <a:tr h="3561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</a:t>
                      </a:r>
                    </a:p>
                  </a:txBody>
                  <a:tcPr marL="6864" marR="6864" marT="6864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SQL</a:t>
                      </a:r>
                    </a:p>
                  </a:txBody>
                  <a:tcPr marL="6864" marR="6864" marT="6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1A4E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Python, Scala, Java</a:t>
                      </a:r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endParaRPr lang="ru-RU" sz="1600" b="0" i="0" u="none" strike="noStrike" dirty="0">
                        <a:solidFill>
                          <a:srgbClr val="1A4E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64" marR="6864" marT="686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5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89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Выбор в пользу прошлого или в пользу будущего? Жить возможно только в  настоящем.">
            <a:extLst>
              <a:ext uri="{FF2B5EF4-FFF2-40B4-BE49-F238E27FC236}">
                <a16:creationId xmlns:a16="http://schemas.microsoft.com/office/drawing/2014/main" id="{9569DC34-BDC6-457C-9443-4837880C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6" b="89685" l="5795" r="94371">
                        <a14:foregroundMark x1="40894" y1="24355" x2="22848" y2="18338"/>
                        <a14:foregroundMark x1="22848" y1="18338" x2="15066" y2="24928"/>
                        <a14:foregroundMark x1="15066" y1="24928" x2="5960" y2="56447"/>
                        <a14:foregroundMark x1="5960" y1="56447" x2="6457" y2="41261"/>
                        <a14:foregroundMark x1="6457" y1="41261" x2="10099" y2="25215"/>
                        <a14:foregroundMark x1="10099" y1="25215" x2="17053" y2="14900"/>
                        <a14:foregroundMark x1="17053" y1="14900" x2="27815" y2="11175"/>
                        <a14:foregroundMark x1="27815" y1="11175" x2="36258" y2="15473"/>
                        <a14:foregroundMark x1="36258" y1="15473" x2="44702" y2="27507"/>
                        <a14:foregroundMark x1="44702" y1="27507" x2="48013" y2="59885"/>
                        <a14:foregroundMark x1="48013" y1="59885" x2="46689" y2="75358"/>
                        <a14:foregroundMark x1="46689" y1="75358" x2="37086" y2="83381"/>
                        <a14:foregroundMark x1="37086" y1="83381" x2="27980" y2="86246"/>
                        <a14:foregroundMark x1="27980" y1="86246" x2="15728" y2="63897"/>
                        <a14:foregroundMark x1="15728" y1="63897" x2="5960" y2="59885"/>
                        <a14:foregroundMark x1="88245" y1="33811" x2="94371" y2="51289"/>
                        <a14:foregroundMark x1="94371" y1="51289" x2="85430" y2="53009"/>
                        <a14:foregroundMark x1="85430" y1="53009" x2="81126" y2="38968"/>
                        <a14:foregroundMark x1="81126" y1="38968" x2="82285" y2="37249"/>
                        <a14:foregroundMark x1="34437" y1="41261" x2="24172" y2="39542"/>
                        <a14:foregroundMark x1="24172" y1="39542" x2="29139" y2="53295"/>
                        <a14:foregroundMark x1="29139" y1="53295" x2="31291" y2="41261"/>
                        <a14:foregroundMark x1="31291" y1="46705" x2="26821" y2="46132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54772"/>
            <a:ext cx="5753100" cy="332422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FE6D23-84F6-48F2-BBF1-2C42E00C9E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4E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447A-7B88-4F44-82A7-C8A5AC37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21" y="2766218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E26C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СДЕЛАЕМ ВЫБОР</a:t>
            </a:r>
          </a:p>
        </p:txBody>
      </p:sp>
    </p:spTree>
    <p:extLst>
      <p:ext uri="{BB962C8B-B14F-4D97-AF65-F5344CB8AC3E}">
        <p14:creationId xmlns:p14="http://schemas.microsoft.com/office/powerpoint/2010/main" val="236975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4855E2-8A62-40FE-9780-B28EB8C4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785" y="2042945"/>
            <a:ext cx="58483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49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4855E2-8A62-40FE-9780-B28EB8C4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785" y="2042945"/>
            <a:ext cx="5848350" cy="3324225"/>
          </a:xfrm>
          <a:prstGeom prst="rect">
            <a:avLst/>
          </a:prstGeo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44D8240D-27B5-4A15-819B-EAD6BCA4CC5F}"/>
              </a:ext>
            </a:extLst>
          </p:cNvPr>
          <p:cNvSpPr/>
          <p:nvPr/>
        </p:nvSpPr>
        <p:spPr>
          <a:xfrm>
            <a:off x="3062785" y="3056473"/>
            <a:ext cx="1236260" cy="745054"/>
          </a:xfrm>
          <a:prstGeom prst="ellipse">
            <a:avLst/>
          </a:prstGeom>
          <a:noFill/>
          <a:ln w="9525">
            <a:solidFill>
              <a:srgbClr val="E26C2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95F53EC-A6FE-401D-8810-7711F795D37E}"/>
              </a:ext>
            </a:extLst>
          </p:cNvPr>
          <p:cNvSpPr/>
          <p:nvPr/>
        </p:nvSpPr>
        <p:spPr>
          <a:xfrm>
            <a:off x="2887638" y="4622116"/>
            <a:ext cx="1236260" cy="745054"/>
          </a:xfrm>
          <a:prstGeom prst="ellipse">
            <a:avLst/>
          </a:prstGeom>
          <a:noFill/>
          <a:ln w="9525">
            <a:solidFill>
              <a:srgbClr val="E26C2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031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4855E2-8A62-40FE-9780-B28EB8C4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747" y="1947411"/>
            <a:ext cx="5848350" cy="332422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338F839-F2A1-401A-9005-2A8DFBDB5ECF}"/>
              </a:ext>
            </a:extLst>
          </p:cNvPr>
          <p:cNvSpPr/>
          <p:nvPr/>
        </p:nvSpPr>
        <p:spPr>
          <a:xfrm>
            <a:off x="2216214" y="4680510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https://github.com/feast-dev/feast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AE6E74E-3F75-44C4-BFC3-126534E5BD43}"/>
              </a:ext>
            </a:extLst>
          </p:cNvPr>
          <p:cNvSpPr/>
          <p:nvPr/>
        </p:nvSpPr>
        <p:spPr>
          <a:xfrm>
            <a:off x="1267236" y="3185599"/>
            <a:ext cx="453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https://github.com/logicalclocks/hopsworks</a:t>
            </a:r>
          </a:p>
        </p:txBody>
      </p:sp>
    </p:spTree>
    <p:extLst>
      <p:ext uri="{BB962C8B-B14F-4D97-AF65-F5344CB8AC3E}">
        <p14:creationId xmlns:p14="http://schemas.microsoft.com/office/powerpoint/2010/main" val="3057525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4855E2-8A62-40FE-9780-B28EB8C4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429" y="1758302"/>
            <a:ext cx="4028364" cy="228973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338F839-F2A1-401A-9005-2A8DFBDB5ECF}"/>
              </a:ext>
            </a:extLst>
          </p:cNvPr>
          <p:cNvSpPr/>
          <p:nvPr/>
        </p:nvSpPr>
        <p:spPr>
          <a:xfrm>
            <a:off x="2654098" y="3640071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https://github.com/feast-dev/feast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AE6E74E-3F75-44C4-BFC3-126534E5BD43}"/>
              </a:ext>
            </a:extLst>
          </p:cNvPr>
          <p:cNvSpPr/>
          <p:nvPr/>
        </p:nvSpPr>
        <p:spPr>
          <a:xfrm>
            <a:off x="1705120" y="2533839"/>
            <a:ext cx="453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https://github.com/logicalclocks/hopsworks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0A77A5F-04AE-4BA5-B3DD-146F9DD309A8}"/>
              </a:ext>
            </a:extLst>
          </p:cNvPr>
          <p:cNvSpPr/>
          <p:nvPr/>
        </p:nvSpPr>
        <p:spPr>
          <a:xfrm>
            <a:off x="5682803" y="55695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https://github.com/ComcastSamples/OSCON-2019-End-to-end-ML-feature-streaming-with-Kubeflow-Kafka-and-Redis-demo-code</a:t>
            </a:r>
          </a:p>
        </p:txBody>
      </p:sp>
      <p:pic>
        <p:nvPicPr>
          <p:cNvPr id="6146" name="Picture 2" descr="@ComcastSamples">
            <a:extLst>
              <a:ext uri="{FF2B5EF4-FFF2-40B4-BE49-F238E27FC236}">
                <a16:creationId xmlns:a16="http://schemas.microsoft.com/office/drawing/2014/main" id="{240A447D-FA5B-474D-9A39-61BEB664E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3" y="461704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B1F521C-ACEE-43C5-9D43-0F341DF8DCAA}"/>
              </a:ext>
            </a:extLst>
          </p:cNvPr>
          <p:cNvSpPr/>
          <p:nvPr/>
        </p:nvSpPr>
        <p:spPr>
          <a:xfrm>
            <a:off x="516969" y="5846544"/>
            <a:ext cx="498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https://www.youtube.com/watch?v=UNailXoiIrY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61BCCE8-705B-49C9-ACDC-17DF296F3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65" y="4839261"/>
            <a:ext cx="508067" cy="5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520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AY Digital I/O How it works">
            <a:extLst>
              <a:ext uri="{FF2B5EF4-FFF2-40B4-BE49-F238E27FC236}">
                <a16:creationId xmlns:a16="http://schemas.microsoft.com/office/drawing/2014/main" id="{26909ADB-29BA-4D87-A8A1-E418E9C0B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784" y="3512472"/>
            <a:ext cx="4518216" cy="337128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FE6D23-84F6-48F2-BBF1-2C42E00C9E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4E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447A-7B88-4F44-82A7-C8A5AC37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21" y="2766218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E26C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РАБОТАЕТ?</a:t>
            </a:r>
          </a:p>
        </p:txBody>
      </p:sp>
    </p:spTree>
    <p:extLst>
      <p:ext uri="{BB962C8B-B14F-4D97-AF65-F5344CB8AC3E}">
        <p14:creationId xmlns:p14="http://schemas.microsoft.com/office/powerpoint/2010/main" val="1597507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8267187-BE76-4006-8CDF-F1B57555B71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4E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122310-7A1A-4058-8890-E66B62B111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1" b="89580" l="549" r="96520">
                        <a14:foregroundMark x1="60989" y1="10420" x2="60989" y2="10420"/>
                        <a14:foregroundMark x1="29853" y1="9872" x2="29853" y2="9872"/>
                        <a14:foregroundMark x1="60256" y1="9324" x2="60256" y2="9324"/>
                        <a14:foregroundMark x1="36447" y1="6581" x2="36447" y2="6581"/>
                        <a14:foregroundMark x1="42308" y1="4753" x2="43407" y2="4753"/>
                        <a14:foregroundMark x1="46886" y1="3839" x2="46886" y2="3839"/>
                        <a14:foregroundMark x1="49451" y1="4205" x2="49451" y2="4205"/>
                        <a14:foregroundMark x1="52930" y1="5484" x2="52930" y2="5484"/>
                        <a14:foregroundMark x1="43223" y1="36929" x2="43223" y2="36929"/>
                        <a14:foregroundMark x1="41758" y1="36563" x2="40476" y2="36563"/>
                        <a14:foregroundMark x1="69048" y1="49177" x2="69048" y2="49177"/>
                        <a14:foregroundMark x1="74725" y1="41682" x2="74725" y2="41682"/>
                        <a14:foregroundMark x1="78388" y1="41682" x2="78388" y2="41682"/>
                        <a14:foregroundMark x1="91026" y1="51188" x2="91026" y2="51188"/>
                        <a14:foregroundMark x1="90476" y1="51188" x2="90476" y2="51188"/>
                        <a14:foregroundMark x1="92894" y1="50624" x2="91644" y2="47000"/>
                        <a14:foregroundMark x1="79092" y1="39421" x2="75744" y2="37442"/>
                        <a14:foregroundMark x1="65517" y1="37011" x2="62088" y2="37660"/>
                        <a14:foregroundMark x1="62088" y1="37660" x2="53480" y2="44059"/>
                        <a14:foregroundMark x1="53480" y1="44059" x2="50366" y2="56307"/>
                        <a14:foregroundMark x1="50366" y1="56307" x2="58025" y2="64126"/>
                        <a14:foregroundMark x1="93077" y1="65138" x2="93186" y2="64641"/>
                        <a14:foregroundMark x1="85809" y1="44424" x2="85531" y2="44424"/>
                        <a14:foregroundMark x1="43956" y1="47166" x2="21062" y2="43144"/>
                        <a14:foregroundMark x1="21062" y1="43144" x2="9158" y2="46801"/>
                        <a14:foregroundMark x1="9158" y1="46801" x2="1648" y2="53016"/>
                        <a14:foregroundMark x1="1648" y1="53016" x2="549" y2="65082"/>
                        <a14:foregroundMark x1="549" y1="65082" x2="10989" y2="67276"/>
                        <a14:foregroundMark x1="38195" y1="63720" x2="41758" y2="63254"/>
                        <a14:foregroundMark x1="10989" y1="67276" x2="37562" y2="63803"/>
                        <a14:foregroundMark x1="20513" y1="52468" x2="21429" y2="52468"/>
                        <a14:foregroundMark x1="21978" y1="64717" x2="21978" y2="64717"/>
                        <a14:foregroundMark x1="78571" y1="51920" x2="78571" y2="51920"/>
                        <a14:foregroundMark x1="79121" y1="60146" x2="79304" y2="58684"/>
                        <a14:foregroundMark x1="84066" y1="46252" x2="75092" y2="39854"/>
                        <a14:foregroundMark x1="75092" y1="39854" x2="64652" y2="45521"/>
                        <a14:foregroundMark x1="64652" y1="45521" x2="62821" y2="59963"/>
                        <a14:foregroundMark x1="62821" y1="59963" x2="76007" y2="61974"/>
                        <a14:foregroundMark x1="76007" y1="61974" x2="84249" y2="55210"/>
                        <a14:foregroundMark x1="52015" y1="33638" x2="52015" y2="33638"/>
                        <a14:backgroundMark x1="99634" y1="51188" x2="91941" y2="44973"/>
                        <a14:backgroundMark x1="91941" y1="44973" x2="82418" y2="40768"/>
                        <a14:backgroundMark x1="82418" y1="40768" x2="75275" y2="34186"/>
                        <a14:backgroundMark x1="75275" y1="34186" x2="67399" y2="38940"/>
                        <a14:backgroundMark x1="67399" y1="38940" x2="63919" y2="30165"/>
                        <a14:backgroundMark x1="63919" y1="30165" x2="63004" y2="19744"/>
                        <a14:backgroundMark x1="63004" y1="19744" x2="70879" y2="13528"/>
                        <a14:backgroundMark x1="70879" y1="13528" x2="91941" y2="16271"/>
                        <a14:backgroundMark x1="91941" y1="16271" x2="98901" y2="38208"/>
                        <a14:backgroundMark x1="98901" y1="38208" x2="99267" y2="53016"/>
                        <a14:backgroundMark x1="99267" y1="53016" x2="99634" y2="54479"/>
                        <a14:backgroundMark x1="92857" y1="50640" x2="97070" y2="59598"/>
                        <a14:backgroundMark x1="97070" y1="59598" x2="87546" y2="60512"/>
                        <a14:backgroundMark x1="87546" y1="60512" x2="82234" y2="69104"/>
                        <a14:backgroundMark x1="82234" y1="69104" x2="63919" y2="62706"/>
                        <a14:backgroundMark x1="63919" y1="62706" x2="57143" y2="69287"/>
                        <a14:backgroundMark x1="57143" y1="69287" x2="62454" y2="87934"/>
                        <a14:backgroundMark x1="62454" y1="87934" x2="87912" y2="89945"/>
                        <a14:backgroundMark x1="87912" y1="89945" x2="99084" y2="89762"/>
                        <a14:backgroundMark x1="99084" y1="89762" x2="99084" y2="56673"/>
                        <a14:backgroundMark x1="99084" y1="56673" x2="93773" y2="51371"/>
                        <a14:backgroundMark x1="35531" y1="65448" x2="42674" y2="72212"/>
                        <a14:backgroundMark x1="42674" y1="72212" x2="39194" y2="91408"/>
                        <a14:backgroundMark x1="39194" y1="91408" x2="33150" y2="79159"/>
                        <a14:backgroundMark x1="33150" y1="79159" x2="33700" y2="68007"/>
                        <a14:backgroundMark x1="33700" y1="68007" x2="36447" y2="66728"/>
                        <a14:backgroundMark x1="52015" y1="94698" x2="50366" y2="74223"/>
                        <a14:backgroundMark x1="50366" y1="74223" x2="51648" y2="85375"/>
                        <a14:backgroundMark x1="51648" y1="85375" x2="56593" y2="93784"/>
                        <a14:backgroundMark x1="56593" y1="93784" x2="56044" y2="94150"/>
                        <a14:backgroundMark x1="63370" y1="89945" x2="59524" y2="71846"/>
                        <a14:backgroundMark x1="59524" y1="71846" x2="67216" y2="64717"/>
                        <a14:backgroundMark x1="67216" y1="64717" x2="77289" y2="68190"/>
                        <a14:backgroundMark x1="77289" y1="68190" x2="86813" y2="66910"/>
                        <a14:backgroundMark x1="86813" y1="66910" x2="95055" y2="61060"/>
                        <a14:backgroundMark x1="95055" y1="61060" x2="99451" y2="71481"/>
                        <a14:backgroundMark x1="99451" y1="71481" x2="97619" y2="83547"/>
                        <a14:backgroundMark x1="97619" y1="83547" x2="91941" y2="92139"/>
                        <a14:backgroundMark x1="91941" y1="92139" x2="71795" y2="91408"/>
                        <a14:backgroundMark x1="71795" y1="91408" x2="63919" y2="86472"/>
                        <a14:backgroundMark x1="63919" y1="86472" x2="63919" y2="85923"/>
                        <a14:backgroundMark x1="63370" y1="72212" x2="82051" y2="81353"/>
                        <a14:backgroundMark x1="67766" y1="69835" x2="78205" y2="75686"/>
                        <a14:backgroundMark x1="78205" y1="75686" x2="89377" y2="77879"/>
                        <a14:backgroundMark x1="89377" y1="77879" x2="89744" y2="77697"/>
                        <a14:backgroundMark x1="93407" y1="65265" x2="88278" y2="77879"/>
                        <a14:backgroundMark x1="86630" y1="66179" x2="86081" y2="72943"/>
                        <a14:backgroundMark x1="28205" y1="30896" x2="36264" y2="27788"/>
                        <a14:backgroundMark x1="36264" y1="27788" x2="40293" y2="20658"/>
                        <a14:backgroundMark x1="40293" y1="20658" x2="37912" y2="11517"/>
                        <a14:backgroundMark x1="37912" y1="11517" x2="25458" y2="5302"/>
                        <a14:backgroundMark x1="35531" y1="15722" x2="28938" y2="25229"/>
                        <a14:backgroundMark x1="28938" y1="25229" x2="34982" y2="19561"/>
                        <a14:backgroundMark x1="34982" y1="19561" x2="31136" y2="27422"/>
                        <a14:backgroundMark x1="31136" y1="27422" x2="32967" y2="19013"/>
                        <a14:backgroundMark x1="32967" y1="19013" x2="26190" y2="24132"/>
                        <a14:backgroundMark x1="26190" y1="24132" x2="34432" y2="22669"/>
                        <a14:backgroundMark x1="34432" y1="22669" x2="34615" y2="223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9153" y="-312325"/>
            <a:ext cx="5852453" cy="586317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447A-7B88-4F44-82A7-C8A5AC37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21" y="2766218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E26C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ЗАДАНИЕ</a:t>
            </a:r>
          </a:p>
        </p:txBody>
      </p:sp>
    </p:spTree>
    <p:extLst>
      <p:ext uri="{BB962C8B-B14F-4D97-AF65-F5344CB8AC3E}">
        <p14:creationId xmlns:p14="http://schemas.microsoft.com/office/powerpoint/2010/main" val="462336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ЗАВЕРШИТЬ ЗАДАНИЯ 1, 2, 3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C29FC49-127A-4990-92E2-FE16F8F53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266" y="3429000"/>
            <a:ext cx="5155707" cy="1610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Сделайте выбор между </a:t>
            </a:r>
            <a:r>
              <a:rPr lang="en-US" altLang="ru-RU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Feast </a:t>
            </a:r>
            <a:r>
              <a:rPr lang="ru-RU" altLang="ru-RU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altLang="ru-RU" b="1" dirty="0" err="1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HopsWorks</a:t>
            </a:r>
            <a:br>
              <a:rPr lang="en-US" altLang="ru-RU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endParaRPr lang="ru-RU" altLang="ru-RU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</a:pPr>
            <a:endParaRPr lang="ru-RU" altLang="ru-RU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27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СЕГОДНЯ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C29FC49-127A-4990-92E2-FE16F8F53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25" y="2355244"/>
            <a:ext cx="3053465" cy="2147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Фиксация данных</a:t>
            </a:r>
            <a:b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 pipeline</a:t>
            </a:r>
            <a:br>
              <a:rPr lang="en-US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4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en-US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302217" y="3807724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1BA635-EEA6-4573-9737-B0E19EFAAFF6}"/>
              </a:ext>
            </a:extLst>
          </p:cNvPr>
          <p:cNvSpPr/>
          <p:nvPr/>
        </p:nvSpPr>
        <p:spPr>
          <a:xfrm>
            <a:off x="6441743" y="4278573"/>
            <a:ext cx="4599296" cy="2579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D73B35-20CC-487E-AD79-A5D0C119C4B4}"/>
              </a:ext>
            </a:extLst>
          </p:cNvPr>
          <p:cNvSpPr/>
          <p:nvPr/>
        </p:nvSpPr>
        <p:spPr>
          <a:xfrm>
            <a:off x="5813715" y="1817427"/>
            <a:ext cx="4599296" cy="102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7CF9DFB4-C59C-437B-9043-6166A4ED0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743" y="3400979"/>
            <a:ext cx="4159518" cy="8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1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СЕГОДНЯ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C29FC49-127A-4990-92E2-FE16F8F53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25" y="2355244"/>
            <a:ext cx="3053465" cy="2147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Фиксация данных</a:t>
            </a:r>
            <a:b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en-US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 pipeline</a:t>
            </a:r>
            <a:br>
              <a:rPr lang="en-US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ru-RU" sz="24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en-US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STORE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247626" y="4981432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D73B35-20CC-487E-AD79-A5D0C119C4B4}"/>
              </a:ext>
            </a:extLst>
          </p:cNvPr>
          <p:cNvSpPr/>
          <p:nvPr/>
        </p:nvSpPr>
        <p:spPr>
          <a:xfrm>
            <a:off x="5813715" y="1817427"/>
            <a:ext cx="4599296" cy="102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33A81E2-E051-46AE-AC97-8282B74B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571" y="3156044"/>
            <a:ext cx="959893" cy="9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0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Power Of Your Expectation">
            <a:extLst>
              <a:ext uri="{FF2B5EF4-FFF2-40B4-BE49-F238E27FC236}">
                <a16:creationId xmlns:a16="http://schemas.microsoft.com/office/drawing/2014/main" id="{0CA4CF54-DC33-4C91-9924-8B05CC32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333" y="3428999"/>
            <a:ext cx="4797188" cy="359789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FE6D23-84F6-48F2-BBF1-2C42E00C9E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4E6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447A-7B88-4F44-82A7-C8A5AC37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21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26C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EXPECTATIONS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5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247626" y="4981432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D73B35-20CC-487E-AD79-A5D0C119C4B4}"/>
              </a:ext>
            </a:extLst>
          </p:cNvPr>
          <p:cNvSpPr/>
          <p:nvPr/>
        </p:nvSpPr>
        <p:spPr>
          <a:xfrm>
            <a:off x="5813715" y="1817427"/>
            <a:ext cx="4599296" cy="102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80CF56-2D1E-47C5-BF7A-1145A22E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11" y="1514901"/>
            <a:ext cx="6548789" cy="4572428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4A24290-3CF0-4312-81A2-DD3C23523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50360"/>
            <a:ext cx="3196324" cy="270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Сохранение и </a:t>
            </a:r>
            <a:b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документирование</a:t>
            </a:r>
            <a:b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статистики </a:t>
            </a:r>
            <a:b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altLang="ru-RU" sz="24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en-US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| CI </a:t>
            </a: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</a:t>
            </a:r>
            <a:endParaRPr lang="en-US" altLang="ru-RU" sz="24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14599C6-E1DD-4446-BF67-9AA17131E93F}"/>
              </a:ext>
            </a:extLst>
          </p:cNvPr>
          <p:cNvSpPr/>
          <p:nvPr/>
        </p:nvSpPr>
        <p:spPr>
          <a:xfrm>
            <a:off x="6951240" y="6214068"/>
            <a:ext cx="3315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https://greatexpectations.io/</a:t>
            </a:r>
          </a:p>
        </p:txBody>
      </p:sp>
    </p:spTree>
    <p:extLst>
      <p:ext uri="{BB962C8B-B14F-4D97-AF65-F5344CB8AC3E}">
        <p14:creationId xmlns:p14="http://schemas.microsoft.com/office/powerpoint/2010/main" val="130075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20B87-603E-4708-87CC-4EC7EDB6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endParaRPr lang="ru-RU" dirty="0">
              <a:solidFill>
                <a:srgbClr val="E26C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AC38E9-2763-4920-AFDB-97005AA7C857}"/>
              </a:ext>
            </a:extLst>
          </p:cNvPr>
          <p:cNvSpPr/>
          <p:nvPr/>
        </p:nvSpPr>
        <p:spPr>
          <a:xfrm>
            <a:off x="247626" y="4981432"/>
            <a:ext cx="4094328" cy="3521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D73B35-20CC-487E-AD79-A5D0C119C4B4}"/>
              </a:ext>
            </a:extLst>
          </p:cNvPr>
          <p:cNvSpPr/>
          <p:nvPr/>
        </p:nvSpPr>
        <p:spPr>
          <a:xfrm>
            <a:off x="5813715" y="1817427"/>
            <a:ext cx="4599296" cy="102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80CF56-2D1E-47C5-BF7A-1145A22E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11" y="1514901"/>
            <a:ext cx="6548789" cy="4572428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4A24290-3CF0-4312-81A2-DD3C23523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50360"/>
            <a:ext cx="3483839" cy="270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Документированные</a:t>
            </a:r>
            <a:b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altLang="ru-RU" sz="24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Тестированные</a:t>
            </a:r>
            <a:b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altLang="ru-RU" sz="24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E26C22"/>
              </a:buClr>
              <a:buFont typeface="Arial" panose="020B0604020202020204" pitchFamily="34" charset="0"/>
              <a:buChar char="•"/>
            </a:pPr>
            <a:r>
              <a:rPr lang="ru-RU" altLang="ru-RU" sz="2400" b="1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Стабильные</a:t>
            </a:r>
            <a:endParaRPr lang="en-US" altLang="ru-RU" sz="2400" b="1" dirty="0">
              <a:solidFill>
                <a:srgbClr val="1A4E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14599C6-E1DD-4446-BF67-9AA17131E93F}"/>
              </a:ext>
            </a:extLst>
          </p:cNvPr>
          <p:cNvSpPr/>
          <p:nvPr/>
        </p:nvSpPr>
        <p:spPr>
          <a:xfrm>
            <a:off x="6951240" y="6214068"/>
            <a:ext cx="3315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1A4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https://greatexpectations.io/</a:t>
            </a:r>
          </a:p>
        </p:txBody>
      </p:sp>
    </p:spTree>
    <p:extLst>
      <p:ext uri="{BB962C8B-B14F-4D97-AF65-F5344CB8AC3E}">
        <p14:creationId xmlns:p14="http://schemas.microsoft.com/office/powerpoint/2010/main" val="5147685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3144</TotalTime>
  <Words>707</Words>
  <Application>Microsoft Office PowerPoint</Application>
  <PresentationFormat>Широкоэкранный</PresentationFormat>
  <Paragraphs>323</Paragraphs>
  <Slides>48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Тема Office</vt:lpstr>
      <vt:lpstr>FEATURE STORE</vt:lpstr>
      <vt:lpstr>HEARTREATE</vt:lpstr>
      <vt:lpstr>PYHEAT</vt:lpstr>
      <vt:lpstr>BIRDSEYE</vt:lpstr>
      <vt:lpstr>НА СЕГОДНЯ</vt:lpstr>
      <vt:lpstr>НА СЕГОДНЯ</vt:lpstr>
      <vt:lpstr>GREAT EXPECTATIONS</vt:lpstr>
      <vt:lpstr>GE</vt:lpstr>
      <vt:lpstr>GE</vt:lpstr>
      <vt:lpstr>GE ACTION</vt:lpstr>
      <vt:lpstr>GE ACTION</vt:lpstr>
      <vt:lpstr>FEATURE PROBLEM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! FEATURES</vt:lpstr>
      <vt:lpstr>?</vt:lpstr>
      <vt:lpstr>FEATURE STORE</vt:lpstr>
      <vt:lpstr>FEATURE STORE</vt:lpstr>
      <vt:lpstr>FEATURE STORE</vt:lpstr>
      <vt:lpstr>FEATURE STORE</vt:lpstr>
      <vt:lpstr>FEATURE STORE</vt:lpstr>
      <vt:lpstr>FEATURE STORE</vt:lpstr>
      <vt:lpstr>FEATURE STORE</vt:lpstr>
      <vt:lpstr>FEATURE STORE</vt:lpstr>
      <vt:lpstr>FS != DWH</vt:lpstr>
      <vt:lpstr>FS != DWH</vt:lpstr>
      <vt:lpstr>FS != DWH</vt:lpstr>
      <vt:lpstr>FS != DWH</vt:lpstr>
      <vt:lpstr>FS != DWH</vt:lpstr>
      <vt:lpstr>FS != DWH</vt:lpstr>
      <vt:lpstr>FS != DWH</vt:lpstr>
      <vt:lpstr>СДЕЛАЕМ ВЫБОР</vt:lpstr>
      <vt:lpstr>FEATURE STORE</vt:lpstr>
      <vt:lpstr>FEATURE STORE</vt:lpstr>
      <vt:lpstr>FEATURE STORE</vt:lpstr>
      <vt:lpstr>FEATURE STORE</vt:lpstr>
      <vt:lpstr>КАК РАБОТАЕТ?</vt:lpstr>
      <vt:lpstr>ЗАДАНИЕ</vt:lpstr>
      <vt:lpstr>ЗАВЕРШИТЬ ЗАДАНИЯ 1, 2,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NameArtem</dc:creator>
  <cp:lastModifiedBy>NameArtem</cp:lastModifiedBy>
  <cp:revision>130</cp:revision>
  <dcterms:created xsi:type="dcterms:W3CDTF">2020-11-09T11:20:51Z</dcterms:created>
  <dcterms:modified xsi:type="dcterms:W3CDTF">2020-12-07T14:16:03Z</dcterms:modified>
</cp:coreProperties>
</file>